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71" r:id="rId6"/>
    <p:sldId id="269" r:id="rId7"/>
    <p:sldId id="270" r:id="rId8"/>
    <p:sldId id="267" r:id="rId9"/>
    <p:sldId id="263" r:id="rId10"/>
    <p:sldId id="264" r:id="rId11"/>
    <p:sldId id="265" r:id="rId12"/>
    <p:sldId id="268" r:id="rId13"/>
    <p:sldId id="266" r:id="rId14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8892" autoAdjust="0"/>
    <p:restoredTop sz="94713" autoAdjust="0"/>
  </p:normalViewPr>
  <p:slideViewPr>
    <p:cSldViewPr>
      <p:cViewPr>
        <p:scale>
          <a:sx n="125" d="100"/>
          <a:sy n="125" d="100"/>
        </p:scale>
        <p:origin x="-1140" y="-3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42CA8-7F33-4369-9AC2-68D64787C141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46590-9A50-45D8-B211-16434EFE4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B3423-0569-4FA7-9360-07370E741E34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DA74E-E9E7-4E2F-A92E-09AE4EE8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DA74E-E9E7-4E2F-A92E-09AE4EE849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DA74E-E9E7-4E2F-A92E-09AE4EE8493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1AA4C-A116-41AF-A493-E8E435DB338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DA74E-E9E7-4E2F-A92E-09AE4EE8493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3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3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73FC4-D245-4571-BD7F-2527716F6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Тема презентации | xx/xx/xx</a:t>
            </a:r>
          </a:p>
        </p:txBody>
      </p:sp>
    </p:spTree>
    <p:extLst>
      <p:ext uri="{BB962C8B-B14F-4D97-AF65-F5344CB8AC3E}">
        <p14:creationId xmlns="" xmlns:p14="http://schemas.microsoft.com/office/powerpoint/2010/main" val="142887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35052" cy="22509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8747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29328" y="385572"/>
            <a:ext cx="85344" cy="853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2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361950"/>
            <a:ext cx="9144000" cy="4495800"/>
          </a:xfrm>
          <a:custGeom>
            <a:avLst/>
            <a:gdLst/>
            <a:ahLst/>
            <a:cxnLst/>
            <a:rect l="l" t="t" r="r" b="b"/>
            <a:pathLst>
              <a:path w="9144000" h="923925">
                <a:moveTo>
                  <a:pt x="0" y="923328"/>
                </a:moveTo>
                <a:lnTo>
                  <a:pt x="9144000" y="923328"/>
                </a:lnTo>
                <a:lnTo>
                  <a:pt x="9144000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9144000" cy="352425"/>
          </a:xfrm>
          <a:custGeom>
            <a:avLst/>
            <a:gdLst/>
            <a:ahLst/>
            <a:cxnLst/>
            <a:rect l="l" t="t" r="r" b="b"/>
            <a:pathLst>
              <a:path w="9144000" h="352425">
                <a:moveTo>
                  <a:pt x="0" y="352259"/>
                </a:moveTo>
                <a:lnTo>
                  <a:pt x="9144000" y="352259"/>
                </a:lnTo>
                <a:lnTo>
                  <a:pt x="9144000" y="0"/>
                </a:lnTo>
                <a:lnTo>
                  <a:pt x="0" y="0"/>
                </a:lnTo>
                <a:lnTo>
                  <a:pt x="0" y="352259"/>
                </a:lnTo>
                <a:close/>
              </a:path>
            </a:pathLst>
          </a:custGeom>
          <a:solidFill>
            <a:srgbClr val="BEC5CE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Эксплуатационное локомотивное депо Облучье</a:t>
            </a:r>
            <a:endParaRPr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73752"/>
            <a:ext cx="9144000" cy="269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9328" y="4992622"/>
            <a:ext cx="85344" cy="85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80368"/>
            <a:ext cx="9144000" cy="263525"/>
          </a:xfrm>
          <a:custGeom>
            <a:avLst/>
            <a:gdLst/>
            <a:ahLst/>
            <a:cxnLst/>
            <a:rect l="l" t="t" r="r" b="b"/>
            <a:pathLst>
              <a:path w="9144000" h="263525">
                <a:moveTo>
                  <a:pt x="0" y="263131"/>
                </a:moveTo>
                <a:lnTo>
                  <a:pt x="9144000" y="263131"/>
                </a:lnTo>
                <a:lnTo>
                  <a:pt x="9144000" y="0"/>
                </a:lnTo>
                <a:lnTo>
                  <a:pt x="0" y="0"/>
                </a:lnTo>
                <a:lnTo>
                  <a:pt x="0" y="263131"/>
                </a:lnTo>
                <a:close/>
              </a:path>
            </a:pathLst>
          </a:custGeom>
          <a:solidFill>
            <a:srgbClr val="BEC5CE"/>
          </a:solidFill>
        </p:spPr>
        <p:txBody>
          <a:bodyPr wrap="square" lIns="0" tIns="0" rIns="0" bIns="0" rtlCol="0" anchor="ctr"/>
          <a:lstStyle/>
          <a:p>
            <a:r>
              <a:rPr lang="ru-RU" sz="1200" b="1" i="1" dirty="0" smtClean="0"/>
              <a:t>     Контактный телефон: 8 914 818 59 44 Новах Надежда Сергеевна     </a:t>
            </a:r>
            <a:r>
              <a:rPr lang="ru-RU" sz="900" b="1" i="1" dirty="0" smtClean="0"/>
              <a:t>(заместитель начальника депо по кадрам и социальным вопросам)</a:t>
            </a:r>
            <a:endParaRPr sz="900" b="1" i="1" dirty="0"/>
          </a:p>
        </p:txBody>
      </p:sp>
      <p:sp>
        <p:nvSpPr>
          <p:cNvPr id="6" name="object 6"/>
          <p:cNvSpPr/>
          <p:nvPr/>
        </p:nvSpPr>
        <p:spPr>
          <a:xfrm>
            <a:off x="8362950" y="4945850"/>
            <a:ext cx="406273" cy="134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679" y="3486149"/>
            <a:ext cx="2255521" cy="13906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70320" y="3333749"/>
            <a:ext cx="2773679" cy="15430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6188" y="409955"/>
            <a:ext cx="4035552" cy="1171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90977" y="1581150"/>
            <a:ext cx="3876040" cy="361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z="900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Социальный пакет:</a:t>
            </a:r>
            <a:endParaRPr sz="900" dirty="0">
              <a:latin typeface="Calibri"/>
              <a:cs typeface="Calibri"/>
            </a:endParaRPr>
          </a:p>
          <a:p>
            <a:pPr marL="12700" marR="5080" indent="77470" algn="just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В </a:t>
            </a:r>
            <a:r>
              <a:rPr sz="900" spc="-5" dirty="0">
                <a:latin typeface="Calibri"/>
                <a:cs typeface="Calibri"/>
              </a:rPr>
              <a:t>Южных районах Дальнего </a:t>
            </a:r>
            <a:r>
              <a:rPr sz="900" spc="-5" dirty="0" err="1">
                <a:latin typeface="Calibri"/>
                <a:cs typeface="Calibri"/>
              </a:rPr>
              <a:t>Востока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процентная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надбавка </a:t>
            </a:r>
            <a:r>
              <a:rPr sz="900" dirty="0">
                <a:latin typeface="Calibri"/>
                <a:cs typeface="Calibri"/>
              </a:rPr>
              <a:t>к </a:t>
            </a:r>
            <a:r>
              <a:rPr sz="900" spc="-5" dirty="0">
                <a:latin typeface="Calibri"/>
                <a:cs typeface="Calibri"/>
              </a:rPr>
              <a:t>заработной плате </a:t>
            </a:r>
            <a:r>
              <a:rPr sz="900" dirty="0">
                <a:latin typeface="Calibri"/>
                <a:cs typeface="Calibri"/>
              </a:rPr>
              <a:t>за </a:t>
            </a:r>
            <a:r>
              <a:rPr sz="900" spc="-5" dirty="0">
                <a:latin typeface="Calibri"/>
                <a:cs typeface="Calibri"/>
              </a:rPr>
              <a:t>стаж работы </a:t>
            </a:r>
            <a:r>
              <a:rPr sz="900" dirty="0">
                <a:latin typeface="Calibri"/>
                <a:cs typeface="Calibri"/>
              </a:rPr>
              <a:t>в  </a:t>
            </a:r>
            <a:r>
              <a:rPr sz="900" spc="-5" dirty="0">
                <a:latin typeface="Calibri"/>
                <a:cs typeface="Calibri"/>
              </a:rPr>
              <a:t>данных районах или местностях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b="1" spc="-10" dirty="0" smtClean="0">
                <a:latin typeface="Calibri"/>
                <a:cs typeface="Calibri"/>
              </a:rPr>
              <a:t>10% </a:t>
            </a:r>
            <a:r>
              <a:rPr sz="900" spc="-10" dirty="0">
                <a:latin typeface="Calibri"/>
                <a:cs typeface="Calibri"/>
              </a:rPr>
              <a:t>по </a:t>
            </a:r>
            <a:r>
              <a:rPr sz="900" spc="-5" dirty="0">
                <a:latin typeface="Calibri"/>
                <a:cs typeface="Calibri"/>
              </a:rPr>
              <a:t>истечении первого года работы </a:t>
            </a:r>
            <a:r>
              <a:rPr sz="900" dirty="0">
                <a:latin typeface="Calibri"/>
                <a:cs typeface="Calibri"/>
              </a:rPr>
              <a:t>с  </a:t>
            </a:r>
            <a:r>
              <a:rPr sz="900" spc="-5" dirty="0">
                <a:latin typeface="Calibri"/>
                <a:cs typeface="Calibri"/>
              </a:rPr>
              <a:t>увеличением </a:t>
            </a:r>
            <a:r>
              <a:rPr sz="900" spc="-5" dirty="0" err="1">
                <a:latin typeface="Calibri"/>
                <a:cs typeface="Calibri"/>
              </a:rPr>
              <a:t>на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b="1" spc="-10" dirty="0" smtClean="0">
                <a:latin typeface="Calibri"/>
                <a:cs typeface="Calibri"/>
              </a:rPr>
              <a:t>10</a:t>
            </a:r>
            <a:r>
              <a:rPr lang="ru-RU" sz="900" b="1" spc="-10" dirty="0" smtClean="0">
                <a:latin typeface="Calibri"/>
                <a:cs typeface="Calibri"/>
              </a:rPr>
              <a:t> </a:t>
            </a:r>
            <a:r>
              <a:rPr sz="900" b="1" spc="-10" dirty="0" smtClean="0">
                <a:latin typeface="Calibri"/>
                <a:cs typeface="Calibri"/>
              </a:rPr>
              <a:t>% </a:t>
            </a:r>
            <a:r>
              <a:rPr sz="900" spc="-5" dirty="0">
                <a:latin typeface="Calibri"/>
                <a:cs typeface="Calibri"/>
              </a:rPr>
              <a:t>за каждые последующие </a:t>
            </a:r>
            <a:r>
              <a:rPr sz="900" dirty="0">
                <a:latin typeface="Calibri"/>
                <a:cs typeface="Calibri"/>
              </a:rPr>
              <a:t>два </a:t>
            </a:r>
            <a:r>
              <a:rPr sz="900" spc="-10" dirty="0">
                <a:latin typeface="Calibri"/>
                <a:cs typeface="Calibri"/>
              </a:rPr>
              <a:t>года работы, </a:t>
            </a:r>
            <a:r>
              <a:rPr sz="900" spc="-5" dirty="0" err="1">
                <a:latin typeface="Calibri"/>
                <a:cs typeface="Calibri"/>
              </a:rPr>
              <a:t>но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не</a:t>
            </a:r>
            <a:r>
              <a:rPr lang="ru-RU" sz="900" spc="-5" dirty="0" smtClean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выше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b="1" spc="-5" dirty="0" smtClean="0">
                <a:latin typeface="Calibri"/>
                <a:cs typeface="Calibri"/>
              </a:rPr>
              <a:t>30</a:t>
            </a:r>
            <a:r>
              <a:rPr lang="ru-RU" sz="900" b="1" spc="-5" dirty="0" smtClean="0">
                <a:latin typeface="Calibri"/>
                <a:cs typeface="Calibri"/>
              </a:rPr>
              <a:t> </a:t>
            </a:r>
            <a:r>
              <a:rPr sz="900" b="1" spc="-5" dirty="0" smtClean="0">
                <a:latin typeface="Calibri"/>
                <a:cs typeface="Calibri"/>
              </a:rPr>
              <a:t>% </a:t>
            </a:r>
            <a:r>
              <a:rPr sz="900" spc="-5" dirty="0">
                <a:latin typeface="Calibri"/>
                <a:cs typeface="Calibri"/>
              </a:rPr>
              <a:t>заработка. Районный </a:t>
            </a:r>
            <a:r>
              <a:rPr sz="900" dirty="0">
                <a:latin typeface="Calibri"/>
                <a:cs typeface="Calibri"/>
              </a:rPr>
              <a:t>коэффициент –</a:t>
            </a:r>
            <a:r>
              <a:rPr sz="900" spc="-135" dirty="0">
                <a:latin typeface="Calibri"/>
                <a:cs typeface="Calibri"/>
              </a:rPr>
              <a:t> </a:t>
            </a:r>
            <a:r>
              <a:rPr lang="ru-RU" sz="900" spc="-135" dirty="0" smtClean="0">
                <a:latin typeface="Calibri"/>
                <a:cs typeface="Calibri"/>
              </a:rPr>
              <a:t> </a:t>
            </a:r>
            <a:r>
              <a:rPr sz="900" b="1" spc="-5" dirty="0" smtClean="0">
                <a:latin typeface="Calibri"/>
                <a:cs typeface="Calibri"/>
              </a:rPr>
              <a:t>30</a:t>
            </a:r>
            <a:r>
              <a:rPr lang="ru-RU" sz="900" b="1" spc="-5" dirty="0" smtClean="0">
                <a:latin typeface="Calibri"/>
                <a:cs typeface="Calibri"/>
              </a:rPr>
              <a:t> </a:t>
            </a:r>
            <a:r>
              <a:rPr sz="900" b="1" spc="-5" dirty="0" smtClean="0">
                <a:latin typeface="Calibri"/>
                <a:cs typeface="Calibri"/>
              </a:rPr>
              <a:t>%</a:t>
            </a:r>
            <a:r>
              <a:rPr sz="900" spc="-5" dirty="0" smtClean="0"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86995" algn="just">
              <a:lnSpc>
                <a:spcPct val="100000"/>
              </a:lnSpc>
            </a:pP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Ежегодный оплачиваемый отпуск </a:t>
            </a:r>
            <a:r>
              <a:rPr sz="900" i="1" dirty="0">
                <a:latin typeface="Calibri"/>
                <a:cs typeface="Calibri"/>
              </a:rPr>
              <a:t>– </a:t>
            </a:r>
            <a:r>
              <a:rPr sz="900" b="1" i="1" spc="-5" dirty="0">
                <a:latin typeface="Calibri"/>
                <a:cs typeface="Calibri"/>
              </a:rPr>
              <a:t>50</a:t>
            </a:r>
            <a:r>
              <a:rPr sz="900" b="1" i="1" spc="-45" dirty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к.д</a:t>
            </a:r>
            <a:r>
              <a:rPr sz="900" i="1" spc="-5" dirty="0"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12700" marR="5080" indent="77470" algn="just">
              <a:lnSpc>
                <a:spcPct val="100000"/>
              </a:lnSpc>
            </a:pP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Компенсируемый социальный </a:t>
            </a:r>
            <a:r>
              <a:rPr sz="900" i="1" spc="-5" dirty="0" err="1">
                <a:solidFill>
                  <a:srgbClr val="FF0000"/>
                </a:solidFill>
                <a:latin typeface="Calibri"/>
                <a:cs typeface="Calibri"/>
              </a:rPr>
              <a:t>пакет</a:t>
            </a: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900" i="1" dirty="0" smtClean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900" i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b="1" i="1" spc="-10" dirty="0" smtClean="0">
                <a:latin typeface="Calibri"/>
                <a:cs typeface="Calibri"/>
              </a:rPr>
              <a:t>1</a:t>
            </a:r>
            <a:r>
              <a:rPr lang="ru-RU" sz="900" b="1" i="1" spc="-10" dirty="0" smtClean="0">
                <a:latin typeface="Calibri"/>
                <a:cs typeface="Calibri"/>
              </a:rPr>
              <a:t>3</a:t>
            </a:r>
            <a:r>
              <a:rPr sz="900" b="1" i="1" spc="-10" dirty="0" smtClean="0">
                <a:latin typeface="Calibri"/>
                <a:cs typeface="Calibri"/>
              </a:rPr>
              <a:t> </a:t>
            </a:r>
            <a:r>
              <a:rPr lang="ru-RU" sz="900" b="1" i="1" spc="-10" dirty="0" smtClean="0">
                <a:latin typeface="Calibri"/>
                <a:cs typeface="Calibri"/>
              </a:rPr>
              <a:t>800</a:t>
            </a:r>
            <a:r>
              <a:rPr sz="900" b="1" i="1" spc="-5" dirty="0" smtClean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руб. </a:t>
            </a:r>
            <a:r>
              <a:rPr sz="900" spc="-5" dirty="0">
                <a:latin typeface="Calibri"/>
                <a:cs typeface="Calibri"/>
              </a:rPr>
              <a:t>(</a:t>
            </a:r>
            <a:r>
              <a:rPr sz="900" i="1" spc="-5" dirty="0">
                <a:latin typeface="Calibri"/>
                <a:cs typeface="Calibri"/>
              </a:rPr>
              <a:t>значимые категории  персонала</a:t>
            </a:r>
            <a:r>
              <a:rPr sz="900" spc="-5" dirty="0">
                <a:latin typeface="Calibri"/>
                <a:cs typeface="Calibri"/>
              </a:rPr>
              <a:t>: </a:t>
            </a:r>
            <a:r>
              <a:rPr sz="900" spc="-5" dirty="0" err="1" smtClean="0">
                <a:latin typeface="Calibri"/>
                <a:cs typeface="Calibri"/>
              </a:rPr>
              <a:t>помощник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машиниста</a:t>
            </a:r>
            <a:r>
              <a:rPr sz="900" spc="18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тепловоза </a:t>
            </a:r>
            <a:r>
              <a:rPr sz="900" spc="-5" dirty="0" err="1">
                <a:latin typeface="Calibri"/>
                <a:cs typeface="Calibri"/>
              </a:rPr>
              <a:t>хозяйственного</a:t>
            </a:r>
            <a:r>
              <a:rPr sz="900" spc="-5" dirty="0">
                <a:latin typeface="Calibri"/>
                <a:cs typeface="Calibri"/>
              </a:rPr>
              <a:t>  </a:t>
            </a:r>
            <a:r>
              <a:rPr lang="ru-RU" sz="900" spc="-5" dirty="0" smtClean="0">
                <a:latin typeface="Calibri"/>
                <a:cs typeface="Calibri"/>
              </a:rPr>
              <a:t>вида </a:t>
            </a:r>
            <a:r>
              <a:rPr sz="900" spc="-5" dirty="0" err="1" smtClean="0">
                <a:latin typeface="Calibri"/>
                <a:cs typeface="Calibri"/>
              </a:rPr>
              <a:t>движения</a:t>
            </a:r>
            <a:r>
              <a:rPr sz="900" spc="-5" dirty="0">
                <a:latin typeface="Calibri"/>
                <a:cs typeface="Calibri"/>
              </a:rPr>
              <a:t>). </a:t>
            </a:r>
            <a:endParaRPr lang="ru-RU" sz="900" spc="-5" dirty="0" smtClean="0">
              <a:latin typeface="Calibri"/>
              <a:cs typeface="Calibri"/>
            </a:endParaRPr>
          </a:p>
          <a:p>
            <a:pPr marL="12700" marR="5080" indent="77470" algn="just">
              <a:lnSpc>
                <a:spcPct val="100000"/>
              </a:lnSpc>
            </a:pPr>
            <a:r>
              <a:rPr sz="900" i="1" spc="-5" dirty="0" err="1" smtClean="0">
                <a:latin typeface="Calibri"/>
                <a:cs typeface="Calibri"/>
              </a:rPr>
              <a:t>Виды</a:t>
            </a:r>
            <a:r>
              <a:rPr sz="900" i="1" spc="-5" dirty="0" smtClean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компенсации: </a:t>
            </a:r>
            <a:r>
              <a:rPr sz="900" spc="-5" dirty="0">
                <a:latin typeface="Calibri"/>
                <a:cs typeface="Calibri"/>
              </a:rPr>
              <a:t>отдых </a:t>
            </a:r>
            <a:r>
              <a:rPr sz="900" dirty="0">
                <a:latin typeface="Calibri"/>
                <a:cs typeface="Calibri"/>
              </a:rPr>
              <a:t>и </a:t>
            </a:r>
            <a:r>
              <a:rPr sz="900" spc="-5" dirty="0">
                <a:latin typeface="Calibri"/>
                <a:cs typeface="Calibri"/>
              </a:rPr>
              <a:t>санаторно-курортное лечение,  экскурсионные туры, летний отдых детей, взносы </a:t>
            </a:r>
            <a:r>
              <a:rPr sz="900" dirty="0">
                <a:latin typeface="Calibri"/>
                <a:cs typeface="Calibri"/>
              </a:rPr>
              <a:t>в НПФ </a:t>
            </a:r>
            <a:r>
              <a:rPr sz="900" spc="-5" dirty="0">
                <a:latin typeface="Calibri"/>
                <a:cs typeface="Calibri"/>
              </a:rPr>
              <a:t>«Благосостояние",  страховые продукты, уплаты процентов по ипотечному кредиту, оплата  медицинских услуг работникам, оплата образовательных учреждений, </a:t>
            </a:r>
            <a:r>
              <a:rPr sz="900" dirty="0">
                <a:latin typeface="Calibri"/>
                <a:cs typeface="Calibri"/>
              </a:rPr>
              <a:t>в </a:t>
            </a:r>
            <a:r>
              <a:rPr sz="900" spc="-5" dirty="0">
                <a:latin typeface="Calibri"/>
                <a:cs typeface="Calibri"/>
              </a:rPr>
              <a:t>том  числе детям </a:t>
            </a:r>
            <a:r>
              <a:rPr sz="900" spc="-10" dirty="0">
                <a:latin typeface="Calibri"/>
                <a:cs typeface="Calibri"/>
              </a:rPr>
              <a:t>работников, </a:t>
            </a:r>
            <a:r>
              <a:rPr sz="900" spc="-5" dirty="0">
                <a:latin typeface="Calibri"/>
                <a:cs typeface="Calibri"/>
              </a:rPr>
              <a:t>оплата детских </a:t>
            </a:r>
            <a:r>
              <a:rPr sz="900" spc="-10" dirty="0">
                <a:latin typeface="Calibri"/>
                <a:cs typeface="Calibri"/>
              </a:rPr>
              <a:t>садов,</a:t>
            </a:r>
            <a:r>
              <a:rPr sz="900" spc="18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услуг няни, оказанных по  договору, услуг учреждений культуры детям работников, спортивных  учреждений, проезда общественным транспортом </a:t>
            </a:r>
            <a:r>
              <a:rPr sz="900" dirty="0">
                <a:latin typeface="Calibri"/>
                <a:cs typeface="Calibri"/>
              </a:rPr>
              <a:t>к </a:t>
            </a:r>
            <a:r>
              <a:rPr sz="900" spc="-5" dirty="0">
                <a:latin typeface="Calibri"/>
                <a:cs typeface="Calibri"/>
              </a:rPr>
              <a:t>месту работы, интернета  </a:t>
            </a:r>
            <a:r>
              <a:rPr sz="900" dirty="0">
                <a:latin typeface="Calibri"/>
                <a:cs typeface="Calibri"/>
              </a:rPr>
              <a:t>и сотовой</a:t>
            </a:r>
            <a:r>
              <a:rPr sz="900" spc="-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связи.</a:t>
            </a:r>
          </a:p>
          <a:p>
            <a:pPr marL="12700" marR="5715" indent="77470" algn="just">
              <a:spcBef>
                <a:spcPts val="5"/>
              </a:spcBef>
            </a:pP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Компенсация расходов: </a:t>
            </a:r>
            <a:r>
              <a:rPr sz="900" dirty="0">
                <a:latin typeface="Calibri"/>
                <a:cs typeface="Calibri"/>
              </a:rPr>
              <a:t>за </a:t>
            </a:r>
            <a:r>
              <a:rPr sz="900" spc="-5" dirty="0">
                <a:latin typeface="Calibri"/>
                <a:cs typeface="Calibri"/>
              </a:rPr>
              <a:t>пользование спортивными секциями, клубами  (волейбол, тяжелая атлетика, фитнес, </a:t>
            </a:r>
            <a:r>
              <a:rPr sz="900" dirty="0">
                <a:latin typeface="Calibri"/>
                <a:cs typeface="Calibri"/>
              </a:rPr>
              <a:t>горные </a:t>
            </a:r>
            <a:r>
              <a:rPr sz="900" spc="-5" dirty="0">
                <a:latin typeface="Calibri"/>
                <a:cs typeface="Calibri"/>
              </a:rPr>
              <a:t>лыжи (имеется горнолыжный  спуск, </a:t>
            </a:r>
            <a:r>
              <a:rPr sz="900" spc="-10" dirty="0">
                <a:latin typeface="Calibri"/>
                <a:cs typeface="Calibri"/>
              </a:rPr>
              <a:t>где</a:t>
            </a:r>
            <a:r>
              <a:rPr sz="900" spc="18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для работников </a:t>
            </a:r>
            <a:r>
              <a:rPr sz="900" spc="-10" dirty="0">
                <a:latin typeface="Calibri"/>
                <a:cs typeface="Calibri"/>
              </a:rPr>
              <a:t>ОАО  </a:t>
            </a:r>
            <a:r>
              <a:rPr sz="900" spc="-5" dirty="0">
                <a:latin typeface="Calibri"/>
                <a:cs typeface="Calibri"/>
              </a:rPr>
              <a:t>«РЖД» льготная стоимость), </a:t>
            </a:r>
            <a:r>
              <a:rPr sz="900" dirty="0">
                <a:latin typeface="Calibri"/>
                <a:cs typeface="Calibri"/>
              </a:rPr>
              <a:t>в </a:t>
            </a:r>
            <a:r>
              <a:rPr sz="900" spc="-5" dirty="0">
                <a:latin typeface="Calibri"/>
                <a:cs typeface="Calibri"/>
              </a:rPr>
              <a:t>настоящий  момент проходит строительство бассейна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срок </a:t>
            </a:r>
            <a:r>
              <a:rPr sz="900" dirty="0">
                <a:latin typeface="Calibri"/>
                <a:cs typeface="Calibri"/>
              </a:rPr>
              <a:t>сдачи </a:t>
            </a:r>
            <a:r>
              <a:rPr sz="900" spc="-5" dirty="0">
                <a:latin typeface="Calibri"/>
                <a:cs typeface="Calibri"/>
              </a:rPr>
              <a:t>объекта 2021</a:t>
            </a:r>
            <a:r>
              <a:rPr sz="900" spc="-10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г</a:t>
            </a:r>
            <a:r>
              <a:rPr sz="900" dirty="0" smtClean="0">
                <a:latin typeface="Calibri"/>
                <a:cs typeface="Calibri"/>
              </a:rPr>
              <a:t>.</a:t>
            </a:r>
            <a:endParaRPr lang="ru-RU" sz="900" dirty="0" smtClean="0">
              <a:latin typeface="Calibri"/>
              <a:cs typeface="Calibri"/>
            </a:endParaRPr>
          </a:p>
          <a:p>
            <a:pPr marL="12700" marR="5715" indent="77470" algn="just">
              <a:spcBef>
                <a:spcPts val="5"/>
              </a:spcBef>
            </a:pPr>
            <a:r>
              <a:rPr lang="ru-RU" sz="900" i="1" dirty="0" smtClean="0">
                <a:solidFill>
                  <a:srgbClr val="FF0000"/>
                </a:solidFill>
              </a:rPr>
              <a:t>Компенсация работникам, расходов на оплату стоимости проезда</a:t>
            </a:r>
            <a:r>
              <a:rPr lang="ru-RU" sz="900" dirty="0" smtClean="0"/>
              <a:t> и провоза </a:t>
            </a:r>
            <a:r>
              <a:rPr lang="ru-RU" sz="900" dirty="0" smtClean="0">
                <a:cs typeface="Calibri"/>
              </a:rPr>
              <a:t>багажа к месту проведения отпуска на Черноморском побережье Российской Федерации и обратно воздушным транспортом, а также расходов </a:t>
            </a:r>
            <a:r>
              <a:rPr lang="ru-RU" sz="900" dirty="0" smtClean="0"/>
              <a:t>на оплату стоимости проезда и провоза багажа находящихся на их иждивении несовершеннолетних детей до 18 лет – один раз в год.</a:t>
            </a:r>
            <a:endParaRPr lang="ru-RU" sz="900" i="1" spc="-5" dirty="0" smtClean="0">
              <a:solidFill>
                <a:srgbClr val="FF0000"/>
              </a:solidFill>
              <a:cs typeface="Calibri"/>
            </a:endParaRPr>
          </a:p>
          <a:p>
            <a:pPr marL="12700" marR="5715" indent="77470" algn="just">
              <a:lnSpc>
                <a:spcPct val="100000"/>
              </a:lnSpc>
              <a:spcBef>
                <a:spcPts val="5"/>
              </a:spcBef>
            </a:pPr>
            <a:endParaRPr lang="ru-RU" sz="900" dirty="0" smtClean="0">
              <a:latin typeface="Calibri"/>
              <a:cs typeface="Calibri"/>
            </a:endParaRPr>
          </a:p>
          <a:p>
            <a:pPr marL="12700" marR="5715" indent="77470" algn="just">
              <a:lnSpc>
                <a:spcPct val="100000"/>
              </a:lnSpc>
              <a:spcBef>
                <a:spcPts val="5"/>
              </a:spcBef>
            </a:pPr>
            <a:endParaRPr sz="9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6334" y="509142"/>
            <a:ext cx="2148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7470" algn="just">
              <a:lnSpc>
                <a:spcPct val="100000"/>
              </a:lnSpc>
              <a:spcBef>
                <a:spcPts val="100"/>
              </a:spcBef>
            </a:pPr>
            <a:r>
              <a:rPr sz="900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г.Облучье</a:t>
            </a:r>
            <a:r>
              <a:rPr sz="900" b="1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(с </a:t>
            </a:r>
            <a:r>
              <a:rPr sz="900" spc="-10" dirty="0">
                <a:latin typeface="Calibri"/>
                <a:cs typeface="Calibri"/>
              </a:rPr>
              <a:t>1938 </a:t>
            </a:r>
            <a:r>
              <a:rPr sz="900" dirty="0">
                <a:latin typeface="Calibri"/>
                <a:cs typeface="Calibri"/>
              </a:rPr>
              <a:t>г.) - </a:t>
            </a:r>
            <a:r>
              <a:rPr sz="900" spc="-5" dirty="0">
                <a:latin typeface="Calibri"/>
                <a:cs typeface="Calibri"/>
              </a:rPr>
              <a:t>административный  центр Облученского района Еврейской  </a:t>
            </a:r>
            <a:r>
              <a:rPr sz="900" dirty="0">
                <a:latin typeface="Calibri"/>
                <a:cs typeface="Calibri"/>
              </a:rPr>
              <a:t>автономной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области.</a:t>
            </a:r>
            <a:endParaRPr sz="900" dirty="0">
              <a:latin typeface="Calibri"/>
              <a:cs typeface="Calibri"/>
            </a:endParaRPr>
          </a:p>
          <a:p>
            <a:pPr marL="86995" algn="just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Население </a:t>
            </a:r>
            <a:r>
              <a:rPr sz="900" spc="-5" dirty="0">
                <a:latin typeface="Calibri"/>
                <a:cs typeface="Calibri"/>
              </a:rPr>
              <a:t>составляет </a:t>
            </a:r>
            <a:r>
              <a:rPr sz="900" dirty="0">
                <a:latin typeface="Calibri"/>
                <a:cs typeface="Calibri"/>
              </a:rPr>
              <a:t>- 8 </a:t>
            </a:r>
            <a:r>
              <a:rPr sz="900" spc="-5" dirty="0">
                <a:latin typeface="Calibri"/>
                <a:cs typeface="Calibri"/>
              </a:rPr>
              <a:t>540</a:t>
            </a:r>
            <a:r>
              <a:rPr sz="900" spc="-8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чел.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6334" y="1057783"/>
            <a:ext cx="2148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7470">
              <a:lnSpc>
                <a:spcPct val="100000"/>
              </a:lnSpc>
              <a:spcBef>
                <a:spcPts val="100"/>
              </a:spcBef>
              <a:tabLst>
                <a:tab pos="641985" algn="l"/>
                <a:tab pos="1390650" algn="l"/>
                <a:tab pos="2100580" algn="l"/>
              </a:tabLst>
            </a:pPr>
            <a:r>
              <a:rPr sz="900" spc="-5" dirty="0">
                <a:latin typeface="Calibri"/>
                <a:cs typeface="Calibri"/>
              </a:rPr>
              <a:t>Штат</a:t>
            </a:r>
            <a:r>
              <a:rPr sz="900" spc="-15" dirty="0">
                <a:latin typeface="Calibri"/>
                <a:cs typeface="Calibri"/>
              </a:rPr>
              <a:t>н</a:t>
            </a:r>
            <a:r>
              <a:rPr sz="900" dirty="0">
                <a:latin typeface="Calibri"/>
                <a:cs typeface="Calibri"/>
              </a:rPr>
              <a:t>ая	чис</a:t>
            </a:r>
            <a:r>
              <a:rPr sz="900" spc="-5" dirty="0">
                <a:latin typeface="Calibri"/>
                <a:cs typeface="Calibri"/>
              </a:rPr>
              <a:t>ле</a:t>
            </a:r>
            <a:r>
              <a:rPr sz="900" dirty="0">
                <a:latin typeface="Calibri"/>
                <a:cs typeface="Calibri"/>
              </a:rPr>
              <a:t>н</a:t>
            </a:r>
            <a:r>
              <a:rPr sz="900" spc="-5" dirty="0">
                <a:latin typeface="Calibri"/>
                <a:cs typeface="Calibri"/>
              </a:rPr>
              <a:t>н</a:t>
            </a:r>
            <a:r>
              <a:rPr sz="900" spc="-10" dirty="0">
                <a:latin typeface="Calibri"/>
                <a:cs typeface="Calibri"/>
              </a:rPr>
              <a:t>о</a:t>
            </a:r>
            <a:r>
              <a:rPr sz="900" dirty="0">
                <a:latin typeface="Calibri"/>
                <a:cs typeface="Calibri"/>
              </a:rPr>
              <a:t>с</a:t>
            </a:r>
            <a:r>
              <a:rPr sz="900" spc="-5" dirty="0">
                <a:latin typeface="Calibri"/>
                <a:cs typeface="Calibri"/>
              </a:rPr>
              <a:t>т</a:t>
            </a:r>
            <a:r>
              <a:rPr sz="900" dirty="0">
                <a:latin typeface="Calibri"/>
                <a:cs typeface="Calibri"/>
              </a:rPr>
              <a:t>ь	</a:t>
            </a:r>
            <a:r>
              <a:rPr sz="900" spc="-5" dirty="0">
                <a:latin typeface="Calibri"/>
                <a:cs typeface="Calibri"/>
              </a:rPr>
              <a:t>р</a:t>
            </a:r>
            <a:r>
              <a:rPr sz="900" dirty="0">
                <a:latin typeface="Calibri"/>
                <a:cs typeface="Calibri"/>
              </a:rPr>
              <a:t>а</a:t>
            </a:r>
            <a:r>
              <a:rPr sz="900" spc="-15" dirty="0">
                <a:latin typeface="Calibri"/>
                <a:cs typeface="Calibri"/>
              </a:rPr>
              <a:t>б</a:t>
            </a:r>
            <a:r>
              <a:rPr sz="900" dirty="0">
                <a:latin typeface="Calibri"/>
                <a:cs typeface="Calibri"/>
              </a:rPr>
              <a:t>о</a:t>
            </a:r>
            <a:r>
              <a:rPr sz="900" spc="-5" dirty="0">
                <a:latin typeface="Calibri"/>
                <a:cs typeface="Calibri"/>
              </a:rPr>
              <a:t>тн</a:t>
            </a:r>
            <a:r>
              <a:rPr sz="900" spc="-10" dirty="0">
                <a:latin typeface="Calibri"/>
                <a:cs typeface="Calibri"/>
              </a:rPr>
              <a:t>и</a:t>
            </a:r>
            <a:r>
              <a:rPr sz="900" dirty="0">
                <a:latin typeface="Calibri"/>
                <a:cs typeface="Calibri"/>
              </a:rPr>
              <a:t>к</a:t>
            </a:r>
            <a:r>
              <a:rPr sz="900" spc="-5" dirty="0">
                <a:latin typeface="Calibri"/>
                <a:cs typeface="Calibri"/>
              </a:rPr>
              <a:t>о</a:t>
            </a:r>
            <a:r>
              <a:rPr sz="900" dirty="0">
                <a:latin typeface="Calibri"/>
                <a:cs typeface="Calibri"/>
              </a:rPr>
              <a:t>в	-  </a:t>
            </a:r>
            <a:r>
              <a:rPr sz="900" spc="-5" dirty="0" smtClean="0">
                <a:latin typeface="Calibri"/>
                <a:cs typeface="Calibri"/>
              </a:rPr>
              <a:t>10</a:t>
            </a:r>
            <a:r>
              <a:rPr lang="ru-RU" sz="900" spc="-5" dirty="0" smtClean="0">
                <a:latin typeface="Calibri"/>
                <a:cs typeface="Calibri"/>
              </a:rPr>
              <a:t>2</a:t>
            </a:r>
            <a:r>
              <a:rPr sz="900" spc="-5" dirty="0" smtClean="0">
                <a:latin typeface="Calibri"/>
                <a:cs typeface="Calibri"/>
              </a:rPr>
              <a:t>3 </a:t>
            </a:r>
            <a:r>
              <a:rPr sz="900" spc="-5" dirty="0">
                <a:latin typeface="Calibri"/>
                <a:cs typeface="Calibri"/>
              </a:rPr>
              <a:t>шт.ед. </a:t>
            </a:r>
            <a:r>
              <a:rPr sz="900" spc="-5" dirty="0" smtClean="0">
                <a:latin typeface="Calibri"/>
                <a:cs typeface="Calibri"/>
              </a:rPr>
              <a:t>(</a:t>
            </a:r>
            <a:r>
              <a:rPr sz="900" spc="-5" dirty="0">
                <a:latin typeface="Calibri"/>
                <a:cs typeface="Calibri"/>
              </a:rPr>
              <a:t>работников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локомотивных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6334" y="1332357"/>
            <a:ext cx="2556866" cy="2090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бригад </a:t>
            </a:r>
            <a:r>
              <a:rPr sz="900" dirty="0">
                <a:latin typeface="Calibri"/>
                <a:cs typeface="Calibri"/>
              </a:rPr>
              <a:t>- </a:t>
            </a:r>
            <a:r>
              <a:rPr sz="900" spc="-5" dirty="0" smtClean="0">
                <a:latin typeface="Calibri"/>
                <a:cs typeface="Calibri"/>
              </a:rPr>
              <a:t>9</a:t>
            </a:r>
            <a:r>
              <a:rPr lang="ru-RU" sz="900" spc="-5" dirty="0" smtClean="0">
                <a:latin typeface="Calibri"/>
                <a:cs typeface="Calibri"/>
              </a:rPr>
              <a:t>6</a:t>
            </a:r>
            <a:r>
              <a:rPr sz="900" spc="-5" dirty="0" smtClean="0">
                <a:latin typeface="Calibri"/>
                <a:cs typeface="Calibri"/>
              </a:rPr>
              <a:t>4</a:t>
            </a:r>
            <a:r>
              <a:rPr sz="900" spc="-6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шт.ед.)</a:t>
            </a:r>
            <a:endParaRPr sz="900" dirty="0">
              <a:latin typeface="Calibri"/>
              <a:cs typeface="Calibri"/>
            </a:endParaRPr>
          </a:p>
          <a:p>
            <a:pPr marL="12700" marR="5080" indent="74295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Протяженность участков обслуживания</a:t>
            </a:r>
            <a:r>
              <a:rPr sz="900" spc="-5" dirty="0">
                <a:latin typeface="Calibri"/>
                <a:cs typeface="Calibri"/>
              </a:rPr>
              <a:t>:  Облучье-Хабаровск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343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км</a:t>
            </a: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Облучье-Белогорск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325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км</a:t>
            </a:r>
          </a:p>
          <a:p>
            <a:pPr marL="12700" marR="47879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Облучье </a:t>
            </a:r>
            <a:r>
              <a:rPr sz="900" dirty="0">
                <a:latin typeface="Calibri"/>
                <a:cs typeface="Calibri"/>
              </a:rPr>
              <a:t>- </a:t>
            </a:r>
            <a:r>
              <a:rPr sz="900" spc="-5" dirty="0">
                <a:latin typeface="Calibri"/>
                <a:cs typeface="Calibri"/>
              </a:rPr>
              <a:t>Волочаевка-2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293</a:t>
            </a:r>
            <a:r>
              <a:rPr sz="900" spc="-8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км  </a:t>
            </a:r>
            <a:r>
              <a:rPr sz="900" spc="-5" dirty="0">
                <a:latin typeface="Calibri"/>
                <a:cs typeface="Calibri"/>
              </a:rPr>
              <a:t>Биробиджан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Облучье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161 </a:t>
            </a:r>
            <a:r>
              <a:rPr sz="900" dirty="0">
                <a:latin typeface="Calibri"/>
                <a:cs typeface="Calibri"/>
              </a:rPr>
              <a:t>км  </a:t>
            </a:r>
            <a:r>
              <a:rPr sz="900" spc="-5" dirty="0">
                <a:latin typeface="Calibri"/>
                <a:cs typeface="Calibri"/>
              </a:rPr>
              <a:t>Биробиджан-Хабаровск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182</a:t>
            </a:r>
            <a:r>
              <a:rPr sz="900" spc="-1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км</a:t>
            </a:r>
          </a:p>
          <a:p>
            <a:pPr marL="86995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Два </a:t>
            </a:r>
            <a:r>
              <a:rPr sz="900" b="1" dirty="0">
                <a:latin typeface="Calibri"/>
                <a:cs typeface="Calibri"/>
              </a:rPr>
              <a:t>вида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тяги: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электровозная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тепловозная</a:t>
            </a:r>
            <a:endParaRPr sz="900" dirty="0">
              <a:latin typeface="Calibri"/>
              <a:cs typeface="Calibri"/>
            </a:endParaRPr>
          </a:p>
          <a:p>
            <a:pPr marL="12700" marR="147955" indent="124460">
              <a:lnSpc>
                <a:spcPct val="100000"/>
              </a:lnSpc>
            </a:pP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Среднемесячная заработная плата: </a:t>
            </a:r>
            <a:r>
              <a:rPr lang="ru-RU" sz="900" i="1" dirty="0" smtClean="0">
                <a:cs typeface="Calibri"/>
              </a:rPr>
              <a:t>машинист инструктор </a:t>
            </a:r>
            <a:r>
              <a:rPr lang="ru-RU" sz="900" i="1" dirty="0" err="1" smtClean="0">
                <a:cs typeface="Calibri"/>
              </a:rPr>
              <a:t>лб</a:t>
            </a:r>
            <a:r>
              <a:rPr lang="ru-RU" sz="900" i="1" dirty="0" smtClean="0">
                <a:cs typeface="Calibri"/>
              </a:rPr>
              <a:t> –  </a:t>
            </a:r>
            <a:r>
              <a:rPr lang="ru-RU" sz="900" b="1" i="1" dirty="0" smtClean="0">
                <a:cs typeface="Calibri"/>
              </a:rPr>
              <a:t>106 573 </a:t>
            </a:r>
            <a:r>
              <a:rPr lang="ru-RU" sz="900" i="1" dirty="0" smtClean="0">
                <a:cs typeface="Calibri"/>
              </a:rPr>
              <a:t>руб.                                                            дежурный локомотивного  депо -  </a:t>
            </a:r>
            <a:r>
              <a:rPr lang="ru-RU" sz="900" b="1" i="1" dirty="0" smtClean="0">
                <a:cs typeface="Calibri"/>
              </a:rPr>
              <a:t>85 684 </a:t>
            </a:r>
            <a:r>
              <a:rPr lang="ru-RU" sz="900" i="1" dirty="0" smtClean="0">
                <a:cs typeface="Calibri"/>
              </a:rPr>
              <a:t>руб.                  </a:t>
            </a:r>
            <a:r>
              <a:rPr sz="900" i="1" spc="-5" dirty="0" err="1" smtClean="0">
                <a:latin typeface="Calibri"/>
                <a:cs typeface="Calibri"/>
              </a:rPr>
              <a:t>машинист</a:t>
            </a:r>
            <a:r>
              <a:rPr sz="900" i="1" spc="-5" dirty="0" smtClean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локомотива </a:t>
            </a:r>
            <a:r>
              <a:rPr sz="900" i="1" dirty="0">
                <a:latin typeface="Calibri"/>
                <a:cs typeface="Calibri"/>
              </a:rPr>
              <a:t>- </a:t>
            </a:r>
            <a:r>
              <a:rPr sz="900" b="1" i="1" spc="-5" dirty="0">
                <a:latin typeface="Calibri"/>
                <a:cs typeface="Calibri"/>
              </a:rPr>
              <a:t>100 </a:t>
            </a:r>
            <a:r>
              <a:rPr sz="900" b="1" i="1" dirty="0">
                <a:latin typeface="Calibri"/>
                <a:cs typeface="Calibri"/>
              </a:rPr>
              <a:t>099 </a:t>
            </a:r>
            <a:r>
              <a:rPr sz="900" i="1" dirty="0">
                <a:latin typeface="Calibri"/>
                <a:cs typeface="Calibri"/>
              </a:rPr>
              <a:t>руб.  </a:t>
            </a:r>
            <a:r>
              <a:rPr sz="900" i="1" spc="-5" dirty="0">
                <a:latin typeface="Calibri"/>
                <a:cs typeface="Calibri"/>
              </a:rPr>
              <a:t>помощник машиниста локомотива </a:t>
            </a:r>
            <a:r>
              <a:rPr sz="900" i="1" dirty="0">
                <a:latin typeface="Calibri"/>
                <a:cs typeface="Calibri"/>
              </a:rPr>
              <a:t>–  </a:t>
            </a:r>
            <a:endParaRPr lang="ru-RU" sz="900" i="1" dirty="0" smtClean="0">
              <a:latin typeface="Calibri"/>
              <a:cs typeface="Calibri"/>
            </a:endParaRPr>
          </a:p>
          <a:p>
            <a:pPr marL="12700" marR="147955" indent="124460">
              <a:lnSpc>
                <a:spcPct val="100000"/>
              </a:lnSpc>
            </a:pPr>
            <a:r>
              <a:rPr lang="ru-RU" sz="900" i="1" dirty="0" smtClean="0">
                <a:latin typeface="Calibri"/>
                <a:cs typeface="Calibri"/>
              </a:rPr>
              <a:t>                                             </a:t>
            </a:r>
            <a:r>
              <a:rPr sz="900" b="1" i="1" spc="-5" dirty="0" smtClean="0">
                <a:latin typeface="Calibri"/>
                <a:cs typeface="Calibri"/>
              </a:rPr>
              <a:t>80 </a:t>
            </a:r>
            <a:r>
              <a:rPr sz="900" b="1" i="1" dirty="0">
                <a:latin typeface="Calibri"/>
                <a:cs typeface="Calibri"/>
              </a:rPr>
              <a:t>351</a:t>
            </a:r>
            <a:r>
              <a:rPr sz="900" b="1" i="1" spc="-50" dirty="0">
                <a:latin typeface="Calibri"/>
                <a:cs typeface="Calibri"/>
              </a:rPr>
              <a:t> </a:t>
            </a:r>
            <a:r>
              <a:rPr sz="900" i="1" dirty="0" err="1" smtClean="0">
                <a:latin typeface="Calibri"/>
                <a:cs typeface="Calibri"/>
              </a:rPr>
              <a:t>руб</a:t>
            </a:r>
            <a:r>
              <a:rPr sz="900" i="1" dirty="0" smtClean="0">
                <a:latin typeface="Calibri"/>
                <a:cs typeface="Calibri"/>
              </a:rPr>
              <a:t>.</a:t>
            </a:r>
            <a:r>
              <a:rPr lang="ru-RU" sz="900" i="1" dirty="0" smtClean="0">
                <a:latin typeface="Calibri"/>
                <a:cs typeface="Calibri"/>
              </a:rPr>
              <a:t> 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523990" y="437134"/>
            <a:ext cx="247142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z="900" u="sng" spc="-2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Инфраструктура:</a:t>
            </a:r>
            <a:endParaRPr sz="900" dirty="0">
              <a:latin typeface="Calibri"/>
              <a:cs typeface="Calibri"/>
            </a:endParaRPr>
          </a:p>
          <a:p>
            <a:pPr marL="71755" indent="-59690">
              <a:lnSpc>
                <a:spcPct val="100000"/>
              </a:lnSpc>
              <a:buFont typeface="Calibri"/>
              <a:buChar char="-"/>
              <a:tabLst>
                <a:tab pos="72390" algn="l"/>
              </a:tabLst>
            </a:pPr>
            <a:r>
              <a:rPr sz="900" b="1" dirty="0">
                <a:latin typeface="Calibri"/>
                <a:cs typeface="Calibri"/>
              </a:rPr>
              <a:t>3 </a:t>
            </a:r>
            <a:r>
              <a:rPr sz="900" spc="-5" dirty="0" err="1">
                <a:latin typeface="Calibri"/>
                <a:cs typeface="Calibri"/>
              </a:rPr>
              <a:t>детских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 err="1" smtClean="0">
                <a:latin typeface="Calibri"/>
                <a:cs typeface="Calibri"/>
              </a:rPr>
              <a:t>сада</a:t>
            </a:r>
            <a:r>
              <a:rPr lang="ru-RU" sz="900" dirty="0" smtClean="0">
                <a:latin typeface="Calibri"/>
                <a:cs typeface="Calibri"/>
              </a:rPr>
              <a:t> (1 жд, 2 муниципальных).</a:t>
            </a:r>
            <a:endParaRPr sz="900" dirty="0">
              <a:latin typeface="Calibri"/>
              <a:cs typeface="Calibri"/>
            </a:endParaRPr>
          </a:p>
          <a:p>
            <a:pPr marL="71755" indent="-59690">
              <a:lnSpc>
                <a:spcPct val="100000"/>
              </a:lnSpc>
              <a:buFont typeface="Calibri"/>
              <a:buChar char="-"/>
              <a:tabLst>
                <a:tab pos="72390" algn="l"/>
              </a:tabLst>
            </a:pPr>
            <a:r>
              <a:rPr sz="900" b="1" dirty="0">
                <a:latin typeface="Calibri"/>
                <a:cs typeface="Calibri"/>
              </a:rPr>
              <a:t>3 </a:t>
            </a:r>
            <a:r>
              <a:rPr sz="900" spc="-5" dirty="0">
                <a:latin typeface="Calibri"/>
                <a:cs typeface="Calibri"/>
              </a:rPr>
              <a:t>среднеобразовательные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школы.</a:t>
            </a:r>
          </a:p>
          <a:p>
            <a:pPr marL="12700" marR="5080" algn="just">
              <a:lnSpc>
                <a:spcPct val="100000"/>
              </a:lnSpc>
              <a:buChar char="-"/>
              <a:tabLst>
                <a:tab pos="99695" algn="l"/>
              </a:tabLst>
            </a:pPr>
            <a:r>
              <a:rPr lang="ru-RU" sz="900" spc="-5" dirty="0" smtClean="0">
                <a:latin typeface="Calibri"/>
                <a:cs typeface="Calibri"/>
              </a:rPr>
              <a:t> НУЗ </a:t>
            </a:r>
            <a:r>
              <a:rPr sz="900" spc="-5" dirty="0" err="1" smtClean="0">
                <a:latin typeface="Calibri"/>
                <a:cs typeface="Calibri"/>
              </a:rPr>
              <a:t>Отделенческая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поликлиника на станции  </a:t>
            </a:r>
            <a:r>
              <a:rPr sz="900" dirty="0">
                <a:latin typeface="Calibri"/>
                <a:cs typeface="Calibri"/>
              </a:rPr>
              <a:t>Облучье </a:t>
            </a:r>
            <a:r>
              <a:rPr sz="900" spc="-5" dirty="0">
                <a:latin typeface="Calibri"/>
                <a:cs typeface="Calibri"/>
              </a:rPr>
              <a:t>ОАО </a:t>
            </a:r>
            <a:r>
              <a:rPr sz="900" dirty="0">
                <a:latin typeface="Calibri"/>
                <a:cs typeface="Calibri"/>
              </a:rPr>
              <a:t>«РЖД» и </a:t>
            </a:r>
            <a:r>
              <a:rPr sz="900" spc="-5" dirty="0">
                <a:latin typeface="Calibri"/>
                <a:cs typeface="Calibri"/>
              </a:rPr>
              <a:t>Областная районная  больница.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22973" y="1260094"/>
            <a:ext cx="247332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-</a:t>
            </a:r>
            <a:r>
              <a:rPr sz="900" b="1" dirty="0">
                <a:latin typeface="Calibri"/>
                <a:cs typeface="Calibri"/>
              </a:rPr>
              <a:t>9 </a:t>
            </a:r>
            <a:r>
              <a:rPr sz="900" spc="-5" dirty="0">
                <a:latin typeface="Calibri"/>
                <a:cs typeface="Calibri"/>
              </a:rPr>
              <a:t>торговых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5" dirty="0" err="1">
                <a:latin typeface="Calibri"/>
                <a:cs typeface="Calibri"/>
              </a:rPr>
              <a:t>центров</a:t>
            </a:r>
            <a:r>
              <a:rPr sz="900" spc="-5" dirty="0" smtClean="0">
                <a:latin typeface="Calibri"/>
                <a:cs typeface="Calibri"/>
              </a:rPr>
              <a:t>.</a:t>
            </a:r>
            <a:endParaRPr lang="ru-RU" sz="900" spc="-5" dirty="0" smtClean="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u="sng" spc="-2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случае положительного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решения к</a:t>
            </a:r>
            <a:r>
              <a:rPr sz="900" b="1" i="1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переезду</a:t>
            </a:r>
            <a:r>
              <a:rPr sz="9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9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При наличии свободного </a:t>
            </a:r>
            <a:r>
              <a:rPr sz="900" dirty="0">
                <a:latin typeface="Calibri"/>
                <a:cs typeface="Calibri"/>
              </a:rPr>
              <a:t>жилищного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фонда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23990" y="1809750"/>
            <a:ext cx="24707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5320" algn="l"/>
                <a:tab pos="865505" algn="l"/>
                <a:tab pos="1664970" algn="l"/>
              </a:tabLst>
            </a:pPr>
            <a:r>
              <a:rPr sz="900" spc="-5" dirty="0">
                <a:latin typeface="Calibri"/>
                <a:cs typeface="Calibri"/>
              </a:rPr>
              <a:t>компании	</a:t>
            </a:r>
            <a:r>
              <a:rPr sz="900" dirty="0">
                <a:latin typeface="Calibri"/>
                <a:cs typeface="Calibri"/>
              </a:rPr>
              <a:t>–	</a:t>
            </a:r>
            <a:r>
              <a:rPr sz="900" spc="-5" dirty="0">
                <a:latin typeface="Calibri"/>
                <a:cs typeface="Calibri"/>
              </a:rPr>
              <a:t>возможность	предоставления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23990" y="1962150"/>
            <a:ext cx="2543810" cy="16004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900" spc="-5" dirty="0" err="1">
                <a:latin typeface="Calibri"/>
                <a:cs typeface="Calibri"/>
              </a:rPr>
              <a:t>служебной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квартиры</a:t>
            </a:r>
            <a:r>
              <a:rPr sz="900" spc="-5" dirty="0" smtClean="0">
                <a:latin typeface="Calibri"/>
                <a:cs typeface="Calibri"/>
              </a:rPr>
              <a:t>.</a:t>
            </a:r>
            <a:endParaRPr lang="ru-RU" sz="900" dirty="0" smtClean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    </a:t>
            </a: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Стоимость</a:t>
            </a:r>
            <a:r>
              <a:rPr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аренды</a:t>
            </a:r>
            <a:r>
              <a:rPr sz="900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5" dirty="0" err="1">
                <a:solidFill>
                  <a:srgbClr val="FF0000"/>
                </a:solidFill>
                <a:latin typeface="Calibri"/>
                <a:cs typeface="Calibri"/>
              </a:rPr>
              <a:t>жилья</a:t>
            </a:r>
            <a:r>
              <a:rPr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lang="ru-RU" sz="900" i="1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smtClean="0">
                <a:latin typeface="Calibri"/>
                <a:cs typeface="Calibri"/>
              </a:rPr>
              <a:t>  </a:t>
            </a:r>
            <a:r>
              <a:rPr sz="900" i="1" spc="-5" dirty="0" err="1" smtClean="0">
                <a:latin typeface="Calibri"/>
                <a:cs typeface="Calibri"/>
              </a:rPr>
              <a:t>благоустроенное</a:t>
            </a:r>
            <a:r>
              <a:rPr sz="900" i="1" spc="-5" dirty="0" smtClean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– </a:t>
            </a:r>
            <a:r>
              <a:rPr sz="900" i="1" spc="-5" dirty="0">
                <a:latin typeface="Calibri"/>
                <a:cs typeface="Calibri"/>
              </a:rPr>
              <a:t>от </a:t>
            </a:r>
            <a:r>
              <a:rPr sz="900" b="1" i="1" spc="-5" dirty="0">
                <a:latin typeface="Calibri"/>
                <a:cs typeface="Calibri"/>
              </a:rPr>
              <a:t>15 000</a:t>
            </a:r>
            <a:r>
              <a:rPr sz="900" b="1" i="1" spc="-65" dirty="0">
                <a:latin typeface="Calibri"/>
                <a:cs typeface="Calibri"/>
              </a:rPr>
              <a:t> </a:t>
            </a:r>
            <a:r>
              <a:rPr sz="900" i="1" dirty="0" err="1">
                <a:latin typeface="Calibri"/>
                <a:cs typeface="Calibri"/>
              </a:rPr>
              <a:t>руб</a:t>
            </a:r>
            <a:r>
              <a:rPr sz="900" i="1" dirty="0" smtClean="0">
                <a:latin typeface="Calibri"/>
                <a:cs typeface="Calibri"/>
              </a:rPr>
              <a:t>.</a:t>
            </a:r>
            <a:endParaRPr lang="ru-RU" sz="900" i="1" dirty="0" smtClean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smtClean="0">
                <a:latin typeface="Calibri"/>
                <a:cs typeface="Calibri"/>
              </a:rPr>
              <a:t>  </a:t>
            </a:r>
            <a:r>
              <a:rPr sz="900" i="1" spc="-5" dirty="0" err="1" smtClean="0">
                <a:latin typeface="Calibri"/>
                <a:cs typeface="Calibri"/>
              </a:rPr>
              <a:t>частное</a:t>
            </a:r>
            <a:r>
              <a:rPr sz="900" i="1" spc="-5" dirty="0" smtClean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с печным </a:t>
            </a:r>
            <a:r>
              <a:rPr sz="900" i="1" spc="-5" dirty="0">
                <a:latin typeface="Calibri"/>
                <a:cs typeface="Calibri"/>
              </a:rPr>
              <a:t>отоплением </a:t>
            </a:r>
            <a:r>
              <a:rPr sz="900" i="1" dirty="0">
                <a:latin typeface="Calibri"/>
                <a:cs typeface="Calibri"/>
              </a:rPr>
              <a:t>– </a:t>
            </a:r>
            <a:r>
              <a:rPr sz="900" i="1" spc="-5" dirty="0">
                <a:latin typeface="Calibri"/>
                <a:cs typeface="Calibri"/>
              </a:rPr>
              <a:t>от </a:t>
            </a:r>
            <a:r>
              <a:rPr sz="900" b="1" i="1" spc="-5" dirty="0">
                <a:latin typeface="Calibri"/>
                <a:cs typeface="Calibri"/>
              </a:rPr>
              <a:t>3000</a:t>
            </a:r>
            <a:r>
              <a:rPr sz="900" b="1" i="1" spc="-95" dirty="0">
                <a:latin typeface="Calibri"/>
                <a:cs typeface="Calibri"/>
              </a:rPr>
              <a:t> </a:t>
            </a:r>
            <a:r>
              <a:rPr sz="900" i="1" dirty="0" err="1">
                <a:latin typeface="Calibri"/>
                <a:cs typeface="Calibri"/>
              </a:rPr>
              <a:t>руб</a:t>
            </a:r>
            <a:r>
              <a:rPr sz="900" i="1" dirty="0" smtClean="0">
                <a:latin typeface="Calibri"/>
                <a:cs typeface="Calibri"/>
              </a:rPr>
              <a:t>.</a:t>
            </a:r>
            <a:endParaRPr lang="ru-RU" sz="900" i="1" dirty="0" smtClean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     </a:t>
            </a: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Стоимость</a:t>
            </a:r>
            <a:r>
              <a:rPr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приобретения </a:t>
            </a:r>
            <a:r>
              <a:rPr sz="900" i="1" spc="-5" dirty="0" err="1">
                <a:solidFill>
                  <a:srgbClr val="FF0000"/>
                </a:solidFill>
                <a:latin typeface="Calibri"/>
                <a:cs typeface="Calibri"/>
              </a:rPr>
              <a:t>жилья</a:t>
            </a: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lang="ru-RU" sz="900" i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900" i="1" dirty="0" smtClean="0">
                <a:latin typeface="Calibri"/>
                <a:cs typeface="Calibri"/>
              </a:rPr>
              <a:t>  </a:t>
            </a:r>
            <a:r>
              <a:rPr sz="900" i="1" dirty="0" smtClean="0">
                <a:latin typeface="Calibri"/>
                <a:cs typeface="Calibri"/>
              </a:rPr>
              <a:t>1 </a:t>
            </a:r>
            <a:r>
              <a:rPr sz="900" i="1" dirty="0">
                <a:latin typeface="Calibri"/>
                <a:cs typeface="Calibri"/>
              </a:rPr>
              <a:t>- </a:t>
            </a:r>
            <a:r>
              <a:rPr sz="900" i="1" spc="-5" dirty="0">
                <a:latin typeface="Calibri"/>
                <a:cs typeface="Calibri"/>
              </a:rPr>
              <a:t>комнатная квартира от </a:t>
            </a:r>
            <a:r>
              <a:rPr sz="900" b="1" i="1" spc="-5" dirty="0">
                <a:latin typeface="Calibri"/>
                <a:cs typeface="Calibri"/>
              </a:rPr>
              <a:t>900 000</a:t>
            </a:r>
            <a:r>
              <a:rPr sz="900" b="1" i="1" spc="-114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руб. </a:t>
            </a:r>
            <a:r>
              <a:rPr sz="9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ru-RU" sz="900" i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86995" marR="276225" indent="-74930" algn="just">
              <a:lnSpc>
                <a:spcPct val="100000"/>
              </a:lnSpc>
            </a:pPr>
            <a:r>
              <a:rPr lang="ru-RU" sz="900" i="1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marL="86995" marR="276225" indent="-74930" algn="just">
              <a:lnSpc>
                <a:spcPct val="100000"/>
              </a:lnSpc>
            </a:pPr>
            <a:r>
              <a:rPr lang="ru-RU" sz="9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Возмещение расходов </a:t>
            </a:r>
            <a:r>
              <a:rPr lang="ru-RU" sz="900" spc="-5" dirty="0" smtClean="0">
                <a:latin typeface="Calibri"/>
                <a:cs typeface="Calibri"/>
              </a:rPr>
              <a:t>при переезде на   работу в другую местность в соответствие со ст.169 ТК РФ.</a:t>
            </a:r>
          </a:p>
          <a:p>
            <a:pPr marL="86995" marR="276225" indent="-74930">
              <a:lnSpc>
                <a:spcPct val="100000"/>
              </a:lnSpc>
            </a:pPr>
            <a:r>
              <a:rPr lang="ru-RU" sz="900" i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sz="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52425"/>
          </a:xfrm>
          <a:custGeom>
            <a:avLst/>
            <a:gdLst/>
            <a:ahLst/>
            <a:cxnLst/>
            <a:rect l="l" t="t" r="r" b="b"/>
            <a:pathLst>
              <a:path w="9144000" h="352425">
                <a:moveTo>
                  <a:pt x="0" y="352259"/>
                </a:moveTo>
                <a:lnTo>
                  <a:pt x="9144000" y="352259"/>
                </a:lnTo>
                <a:lnTo>
                  <a:pt x="9144000" y="0"/>
                </a:lnTo>
                <a:lnTo>
                  <a:pt x="0" y="0"/>
                </a:lnTo>
                <a:lnTo>
                  <a:pt x="0" y="352259"/>
                </a:lnTo>
                <a:close/>
              </a:path>
            </a:pathLst>
          </a:custGeom>
          <a:solidFill>
            <a:srgbClr val="BEC5CE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Эксплуатационное локомотивное Партизанск</a:t>
            </a:r>
            <a:endParaRPr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73752"/>
            <a:ext cx="9144000" cy="269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9328" y="4992622"/>
            <a:ext cx="85344" cy="85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80368"/>
            <a:ext cx="9144000" cy="263525"/>
          </a:xfrm>
          <a:custGeom>
            <a:avLst/>
            <a:gdLst/>
            <a:ahLst/>
            <a:cxnLst/>
            <a:rect l="l" t="t" r="r" b="b"/>
            <a:pathLst>
              <a:path w="9144000" h="263525">
                <a:moveTo>
                  <a:pt x="0" y="263131"/>
                </a:moveTo>
                <a:lnTo>
                  <a:pt x="9144000" y="263131"/>
                </a:lnTo>
                <a:lnTo>
                  <a:pt x="9144000" y="0"/>
                </a:lnTo>
                <a:lnTo>
                  <a:pt x="0" y="0"/>
                </a:lnTo>
                <a:lnTo>
                  <a:pt x="0" y="263131"/>
                </a:lnTo>
                <a:close/>
              </a:path>
            </a:pathLst>
          </a:custGeom>
          <a:solidFill>
            <a:srgbClr val="BEC5CE"/>
          </a:solidFill>
        </p:spPr>
        <p:txBody>
          <a:bodyPr wrap="square" lIns="0" tIns="0" rIns="0" bIns="0" rtlCol="0"/>
          <a:lstStyle/>
          <a:p>
            <a:r>
              <a:rPr lang="en-US" sz="12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00" b="1" i="1" dirty="0" smtClean="0">
                <a:latin typeface="Calibri" pitchFamily="34" charset="0"/>
                <a:cs typeface="Calibri" pitchFamily="34" charset="0"/>
              </a:rPr>
              <a:t>Контактный телефон: 8 914 </a:t>
            </a:r>
            <a:r>
              <a:rPr lang="en-US" sz="1000" b="1" i="1" dirty="0" smtClean="0">
                <a:latin typeface="Calibri" pitchFamily="34" charset="0"/>
                <a:cs typeface="Calibri" pitchFamily="34" charset="0"/>
              </a:rPr>
              <a:t>661</a:t>
            </a:r>
            <a:r>
              <a:rPr lang="ru-RU" sz="1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b="1" i="1" dirty="0" smtClean="0">
                <a:latin typeface="Calibri" pitchFamily="34" charset="0"/>
                <a:cs typeface="Calibri" pitchFamily="34" charset="0"/>
              </a:rPr>
              <a:t>08 85 </a:t>
            </a:r>
            <a:r>
              <a:rPr lang="ru-RU" sz="1000" b="1" i="1" dirty="0" smtClean="0">
                <a:latin typeface="Calibri" pitchFamily="34" charset="0"/>
                <a:cs typeface="Calibri" pitchFamily="34" charset="0"/>
              </a:rPr>
              <a:t>  Мефтохутдинов Юрий Ганиядович </a:t>
            </a:r>
            <a:r>
              <a:rPr lang="ru-RU" sz="900" b="1" i="1" dirty="0" smtClean="0"/>
              <a:t>(заместитель начальника депо по кадрам и социальным вопросам)</a:t>
            </a:r>
            <a:endParaRPr lang="ru-RU" sz="900" b="1" i="1" dirty="0"/>
          </a:p>
        </p:txBody>
      </p:sp>
      <p:sp>
        <p:nvSpPr>
          <p:cNvPr id="6" name="object 6"/>
          <p:cNvSpPr/>
          <p:nvPr/>
        </p:nvSpPr>
        <p:spPr>
          <a:xfrm>
            <a:off x="8362950" y="4945850"/>
            <a:ext cx="406273" cy="134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61950"/>
            <a:ext cx="9144000" cy="923925"/>
          </a:xfrm>
          <a:custGeom>
            <a:avLst/>
            <a:gdLst/>
            <a:ahLst/>
            <a:cxnLst/>
            <a:rect l="l" t="t" r="r" b="b"/>
            <a:pathLst>
              <a:path w="9144000" h="923925">
                <a:moveTo>
                  <a:pt x="0" y="923328"/>
                </a:moveTo>
                <a:lnTo>
                  <a:pt x="9144000" y="923328"/>
                </a:lnTo>
                <a:lnTo>
                  <a:pt x="9144000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90977" y="1733550"/>
            <a:ext cx="3757423" cy="1436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835" algn="just">
              <a:spcBef>
                <a:spcPts val="100"/>
              </a:spcBef>
            </a:pPr>
            <a:r>
              <a:rPr sz="900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Социальный пакет: </a:t>
            </a:r>
            <a:endParaRPr lang="ru-RU" sz="900" b="1" u="sng" spc="-5" dirty="0" smtClean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700" marR="5080" indent="76835" algn="just">
              <a:spcBef>
                <a:spcPts val="100"/>
              </a:spcBef>
            </a:pPr>
            <a:r>
              <a:rPr lang="ru-RU" sz="900" dirty="0" smtClean="0">
                <a:cs typeface="Calibri"/>
              </a:rPr>
              <a:t>В </a:t>
            </a:r>
            <a:r>
              <a:rPr lang="ru-RU" sz="900" spc="-5" dirty="0" smtClean="0">
                <a:cs typeface="Calibri"/>
              </a:rPr>
              <a:t>Южных районах Дальнего Востока процентная </a:t>
            </a:r>
            <a:r>
              <a:rPr lang="ru-RU" sz="900" spc="-10" dirty="0" smtClean="0">
                <a:cs typeface="Calibri"/>
              </a:rPr>
              <a:t>надбавка </a:t>
            </a:r>
            <a:r>
              <a:rPr lang="ru-RU" sz="900" dirty="0" smtClean="0">
                <a:cs typeface="Calibri"/>
              </a:rPr>
              <a:t>к </a:t>
            </a:r>
            <a:r>
              <a:rPr lang="ru-RU" sz="900" spc="-5" dirty="0" smtClean="0">
                <a:cs typeface="Calibri"/>
              </a:rPr>
              <a:t>заработной плате </a:t>
            </a:r>
            <a:r>
              <a:rPr lang="ru-RU" sz="900" dirty="0" smtClean="0">
                <a:cs typeface="Calibri"/>
              </a:rPr>
              <a:t>за </a:t>
            </a:r>
            <a:r>
              <a:rPr lang="ru-RU" sz="900" spc="-5" dirty="0" smtClean="0">
                <a:cs typeface="Calibri"/>
              </a:rPr>
              <a:t>стаж работы </a:t>
            </a:r>
            <a:r>
              <a:rPr lang="ru-RU" sz="900" dirty="0" smtClean="0">
                <a:cs typeface="Calibri"/>
              </a:rPr>
              <a:t>в  </a:t>
            </a:r>
            <a:r>
              <a:rPr lang="ru-RU" sz="900" spc="-5" dirty="0" smtClean="0">
                <a:cs typeface="Calibri"/>
              </a:rPr>
              <a:t>данных районах или местностях </a:t>
            </a:r>
            <a:r>
              <a:rPr lang="ru-RU" sz="900" dirty="0" smtClean="0">
                <a:cs typeface="Calibri"/>
              </a:rPr>
              <a:t>– </a:t>
            </a:r>
            <a:r>
              <a:rPr lang="ru-RU" sz="900" b="1" spc="-10" dirty="0" smtClean="0">
                <a:cs typeface="Calibri"/>
              </a:rPr>
              <a:t>10% </a:t>
            </a:r>
            <a:r>
              <a:rPr lang="ru-RU" sz="900" spc="-10" dirty="0" smtClean="0">
                <a:cs typeface="Calibri"/>
              </a:rPr>
              <a:t>по </a:t>
            </a:r>
            <a:r>
              <a:rPr lang="ru-RU" sz="900" spc="-5" dirty="0" smtClean="0">
                <a:cs typeface="Calibri"/>
              </a:rPr>
              <a:t>истечении первого года работы </a:t>
            </a:r>
            <a:r>
              <a:rPr lang="ru-RU" sz="900" dirty="0" smtClean="0">
                <a:cs typeface="Calibri"/>
              </a:rPr>
              <a:t>с  </a:t>
            </a:r>
            <a:r>
              <a:rPr lang="ru-RU" sz="900" spc="-5" dirty="0" smtClean="0">
                <a:cs typeface="Calibri"/>
              </a:rPr>
              <a:t>увеличением на </a:t>
            </a:r>
            <a:r>
              <a:rPr lang="ru-RU" sz="900" b="1" spc="-10" dirty="0" smtClean="0">
                <a:cs typeface="Calibri"/>
              </a:rPr>
              <a:t>10 % </a:t>
            </a:r>
            <a:r>
              <a:rPr lang="ru-RU" sz="900" spc="-5" dirty="0" smtClean="0">
                <a:cs typeface="Calibri"/>
              </a:rPr>
              <a:t>за каждые последующие </a:t>
            </a:r>
            <a:r>
              <a:rPr lang="ru-RU" sz="900" dirty="0" smtClean="0">
                <a:cs typeface="Calibri"/>
              </a:rPr>
              <a:t>два </a:t>
            </a:r>
            <a:r>
              <a:rPr lang="ru-RU" sz="900" spc="-10" dirty="0" smtClean="0">
                <a:cs typeface="Calibri"/>
              </a:rPr>
              <a:t>года работы, </a:t>
            </a:r>
            <a:r>
              <a:rPr lang="ru-RU" sz="900" spc="-5" dirty="0" smtClean="0">
                <a:cs typeface="Calibri"/>
              </a:rPr>
              <a:t>но не выше </a:t>
            </a:r>
            <a:r>
              <a:rPr lang="ru-RU" sz="900" b="1" spc="-5" dirty="0" smtClean="0">
                <a:cs typeface="Calibri"/>
              </a:rPr>
              <a:t>30 % </a:t>
            </a:r>
            <a:r>
              <a:rPr lang="ru-RU" sz="900" spc="-5" dirty="0" smtClean="0">
                <a:cs typeface="Calibri"/>
              </a:rPr>
              <a:t>заработка. Районный </a:t>
            </a:r>
            <a:r>
              <a:rPr lang="ru-RU" sz="900" dirty="0" smtClean="0">
                <a:cs typeface="Calibri"/>
              </a:rPr>
              <a:t>коэффициент –</a:t>
            </a:r>
            <a:r>
              <a:rPr lang="ru-RU" sz="900" spc="-135" dirty="0" smtClean="0">
                <a:cs typeface="Calibri"/>
              </a:rPr>
              <a:t>  </a:t>
            </a:r>
            <a:r>
              <a:rPr lang="ru-RU" sz="900" b="1" spc="-5" dirty="0" smtClean="0">
                <a:cs typeface="Calibri"/>
              </a:rPr>
              <a:t>30 %</a:t>
            </a:r>
            <a:r>
              <a:rPr lang="ru-RU" sz="900" spc="-5" dirty="0" smtClean="0">
                <a:cs typeface="Calibri"/>
              </a:rPr>
              <a:t>.</a:t>
            </a:r>
            <a:endParaRPr lang="ru-RU" sz="900" dirty="0" smtClean="0">
              <a:cs typeface="Calibri"/>
            </a:endParaRPr>
          </a:p>
          <a:p>
            <a:pPr marL="12700" marR="5080" indent="76835" algn="just">
              <a:spcBef>
                <a:spcPts val="100"/>
              </a:spcBef>
            </a:pP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Ежегодный</a:t>
            </a:r>
            <a:r>
              <a:rPr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оплачиваемый отпуск </a:t>
            </a:r>
            <a:r>
              <a:rPr sz="900" i="1" dirty="0">
                <a:solidFill>
                  <a:srgbClr val="FF0000"/>
                </a:solidFill>
                <a:latin typeface="Calibri"/>
                <a:cs typeface="Calibri"/>
              </a:rPr>
              <a:t>– </a:t>
            </a:r>
            <a:r>
              <a:rPr sz="900" b="1" i="1" spc="-5" dirty="0" smtClean="0">
                <a:latin typeface="Calibri"/>
                <a:cs typeface="Calibri"/>
              </a:rPr>
              <a:t>50</a:t>
            </a:r>
            <a:r>
              <a:rPr lang="ru-RU" sz="900" b="1" i="1" spc="-5" dirty="0" smtClean="0">
                <a:latin typeface="Calibri"/>
                <a:cs typeface="Calibri"/>
              </a:rPr>
              <a:t> </a:t>
            </a:r>
            <a:r>
              <a:rPr sz="900" i="1" spc="-55" dirty="0" smtClean="0">
                <a:latin typeface="Calibri"/>
                <a:cs typeface="Calibri"/>
              </a:rPr>
              <a:t> </a:t>
            </a:r>
            <a:r>
              <a:rPr sz="900" i="1" dirty="0" err="1" smtClean="0">
                <a:latin typeface="Calibri"/>
                <a:cs typeface="Calibri"/>
              </a:rPr>
              <a:t>к.д</a:t>
            </a:r>
            <a:r>
              <a:rPr sz="900" i="1" dirty="0" smtClean="0">
                <a:latin typeface="Calibri"/>
                <a:cs typeface="Calibri"/>
              </a:rPr>
              <a:t>.</a:t>
            </a:r>
            <a:endParaRPr lang="ru-RU" sz="900" i="1" dirty="0" smtClean="0">
              <a:latin typeface="Calibri"/>
              <a:cs typeface="Calibri"/>
            </a:endParaRPr>
          </a:p>
          <a:p>
            <a:pPr marL="12700" marR="5080" indent="76835" algn="just">
              <a:spcBef>
                <a:spcPts val="100"/>
              </a:spcBef>
            </a:pPr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Компенсация  расходов:  </a:t>
            </a:r>
            <a:r>
              <a:rPr lang="ru-RU" sz="900" spc="-5" dirty="0" smtClean="0">
                <a:cs typeface="Calibri"/>
              </a:rPr>
              <a:t>за  пользование</a:t>
            </a:r>
            <a:r>
              <a:rPr lang="ru-RU" sz="900" spc="-90" dirty="0" smtClean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спортивными секциями,    </a:t>
            </a:r>
            <a:r>
              <a:rPr lang="ru-RU" sz="900" dirty="0" smtClean="0">
                <a:cs typeface="Calibri"/>
              </a:rPr>
              <a:t>клубами     </a:t>
            </a:r>
            <a:r>
              <a:rPr lang="ru-RU" sz="900" spc="-5" dirty="0" smtClean="0">
                <a:cs typeface="Calibri"/>
              </a:rPr>
              <a:t>(волейбол,     тяжелая </a:t>
            </a:r>
            <a:r>
              <a:rPr lang="ru-RU" sz="900" spc="175" dirty="0" smtClean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атлетика, фитнес).</a:t>
            </a:r>
          </a:p>
          <a:p>
            <a:pPr marL="289560" algn="just">
              <a:lnSpc>
                <a:spcPct val="100000"/>
              </a:lnSpc>
            </a:pPr>
            <a:endParaRPr lang="ru-RU" sz="900" spc="-5" dirty="0" smtClean="0">
              <a:cs typeface="Calibri"/>
            </a:endParaRPr>
          </a:p>
          <a:p>
            <a:pPr marR="5715" algn="r">
              <a:lnSpc>
                <a:spcPct val="100000"/>
              </a:lnSpc>
            </a:pPr>
            <a:endParaRPr lang="ru-RU" sz="900" spc="-5" dirty="0" smtClean="0"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200" y="509142"/>
            <a:ext cx="2438400" cy="995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3830" indent="100330">
              <a:lnSpc>
                <a:spcPct val="100000"/>
              </a:lnSpc>
              <a:spcBef>
                <a:spcPts val="100"/>
              </a:spcBef>
            </a:pPr>
            <a:r>
              <a:rPr sz="900" b="1" u="sng" spc="-5" dirty="0">
                <a:latin typeface="Calibri"/>
                <a:cs typeface="Calibri"/>
              </a:rPr>
              <a:t>г.Партизанск</a:t>
            </a:r>
            <a:r>
              <a:rPr sz="900" b="1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город в </a:t>
            </a:r>
            <a:r>
              <a:rPr sz="900" spc="-5" dirty="0">
                <a:latin typeface="Calibri"/>
                <a:cs typeface="Calibri"/>
              </a:rPr>
              <a:t>Приморском</a:t>
            </a:r>
            <a:r>
              <a:rPr sz="900" spc="-9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крае  России. </a:t>
            </a:r>
            <a:r>
              <a:rPr sz="900" spc="-5" dirty="0">
                <a:latin typeface="Calibri"/>
                <a:cs typeface="Calibri"/>
              </a:rPr>
              <a:t>Административный</a:t>
            </a:r>
            <a:r>
              <a:rPr sz="900" spc="-1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центр</a:t>
            </a:r>
            <a:endParaRPr sz="9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900" spc="-5" dirty="0" err="1">
                <a:latin typeface="Calibri"/>
                <a:cs typeface="Calibri"/>
              </a:rPr>
              <a:t>Партизанского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 err="1" smtClean="0">
                <a:latin typeface="Calibri"/>
                <a:cs typeface="Calibri"/>
              </a:rPr>
              <a:t>округа</a:t>
            </a:r>
            <a:r>
              <a:rPr lang="ru-RU" sz="900" dirty="0" smtClean="0">
                <a:latin typeface="Calibri"/>
                <a:cs typeface="Calibri"/>
              </a:rPr>
              <a:t>.</a:t>
            </a:r>
          </a:p>
          <a:p>
            <a:pPr marL="12700" marR="5080">
              <a:lnSpc>
                <a:spcPct val="100000"/>
              </a:lnSpc>
            </a:pPr>
            <a:r>
              <a:rPr lang="ru-RU" sz="900" dirty="0" smtClean="0">
                <a:latin typeface="Calibri"/>
                <a:cs typeface="Calibri"/>
              </a:rPr>
              <a:t>  </a:t>
            </a:r>
            <a:r>
              <a:rPr sz="900" dirty="0" smtClean="0">
                <a:latin typeface="Calibri"/>
                <a:cs typeface="Calibri"/>
              </a:rPr>
              <a:t> </a:t>
            </a:r>
            <a:r>
              <a:rPr lang="ru-RU" sz="900" dirty="0" smtClean="0">
                <a:latin typeface="Calibri"/>
                <a:cs typeface="Calibri"/>
              </a:rPr>
              <a:t> </a:t>
            </a:r>
            <a:r>
              <a:rPr lang="ru-RU" sz="900" b="1" dirty="0" smtClean="0">
                <a:latin typeface="Calibri"/>
                <a:cs typeface="Calibri"/>
              </a:rPr>
              <a:t>Н</a:t>
            </a:r>
            <a:r>
              <a:rPr sz="900" b="1" spc="-5" dirty="0" err="1" smtClean="0">
                <a:latin typeface="Calibri"/>
                <a:cs typeface="Calibri"/>
              </a:rPr>
              <a:t>аселение</a:t>
            </a:r>
            <a:r>
              <a:rPr sz="900" b="1" spc="-5" dirty="0" smtClean="0">
                <a:latin typeface="Calibri"/>
                <a:cs typeface="Calibri"/>
              </a:rPr>
              <a:t> </a:t>
            </a:r>
            <a:r>
              <a:rPr sz="900" spc="-5" dirty="0" err="1">
                <a:latin typeface="Calibri"/>
                <a:cs typeface="Calibri"/>
              </a:rPr>
              <a:t>составляет</a:t>
            </a:r>
            <a:r>
              <a:rPr sz="900" spc="-5" dirty="0">
                <a:latin typeface="Calibri"/>
                <a:cs typeface="Calibri"/>
              </a:rPr>
              <a:t>  </a:t>
            </a:r>
            <a:r>
              <a:rPr lang="ru-RU" sz="900" spc="-5" dirty="0" smtClean="0">
                <a:latin typeface="Calibri"/>
                <a:cs typeface="Calibri"/>
              </a:rPr>
              <a:t>- </a:t>
            </a:r>
            <a:r>
              <a:rPr sz="900" dirty="0" smtClean="0">
                <a:latin typeface="Calibri"/>
                <a:cs typeface="Calibri"/>
              </a:rPr>
              <a:t>36 </a:t>
            </a:r>
            <a:r>
              <a:rPr sz="900" dirty="0">
                <a:latin typeface="Calibri"/>
                <a:cs typeface="Calibri"/>
              </a:rPr>
              <a:t>992</a:t>
            </a:r>
            <a:r>
              <a:rPr sz="900" spc="-55" dirty="0">
                <a:latin typeface="Calibri"/>
                <a:cs typeface="Calibri"/>
              </a:rPr>
              <a:t> </a:t>
            </a:r>
            <a:r>
              <a:rPr sz="900" spc="-5" dirty="0" err="1">
                <a:latin typeface="Calibri"/>
                <a:cs typeface="Calibri"/>
              </a:rPr>
              <a:t>чел</a:t>
            </a:r>
            <a:r>
              <a:rPr sz="900" spc="-5" dirty="0" smtClean="0">
                <a:latin typeface="Calibri"/>
                <a:cs typeface="Calibri"/>
              </a:rPr>
              <a:t>.</a:t>
            </a:r>
            <a:endParaRPr lang="ru-RU" sz="900" dirty="0" smtClean="0">
              <a:latin typeface="Calibri"/>
              <a:cs typeface="Calibri"/>
            </a:endParaRPr>
          </a:p>
          <a:p>
            <a:pPr marL="12700" marR="5080"/>
            <a:r>
              <a:rPr sz="900" spc="-5" dirty="0" err="1" smtClean="0">
                <a:latin typeface="Calibri"/>
                <a:cs typeface="Calibri"/>
              </a:rPr>
              <a:t>Штатная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численность работников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dirty="0" smtClean="0">
                <a:latin typeface="Calibri"/>
                <a:cs typeface="Calibri"/>
              </a:rPr>
              <a:t>5</a:t>
            </a:r>
            <a:r>
              <a:rPr lang="ru-RU" sz="900" dirty="0" smtClean="0">
                <a:latin typeface="Calibri"/>
                <a:cs typeface="Calibri"/>
              </a:rPr>
              <a:t>29</a:t>
            </a:r>
            <a:r>
              <a:rPr sz="900" dirty="0" smtClean="0">
                <a:latin typeface="Calibri"/>
                <a:cs typeface="Calibri"/>
              </a:rPr>
              <a:t>  </a:t>
            </a:r>
            <a:r>
              <a:rPr lang="ru-RU" sz="900" dirty="0" err="1" smtClean="0">
                <a:latin typeface="Calibri"/>
                <a:cs typeface="Calibri"/>
              </a:rPr>
              <a:t>ш</a:t>
            </a:r>
            <a:r>
              <a:rPr sz="900" spc="-5" dirty="0" err="1" smtClean="0">
                <a:latin typeface="Calibri"/>
                <a:cs typeface="Calibri"/>
              </a:rPr>
              <a:t>т.ед</a:t>
            </a:r>
            <a:r>
              <a:rPr sz="900" spc="-5" dirty="0" smtClean="0">
                <a:latin typeface="Calibri"/>
                <a:cs typeface="Calibri"/>
              </a:rPr>
              <a:t>. </a:t>
            </a:r>
            <a:r>
              <a:rPr lang="ru-RU" sz="900" spc="-5" dirty="0" smtClean="0">
                <a:latin typeface="Calibri"/>
                <a:cs typeface="Calibri"/>
              </a:rPr>
              <a:t>(</a:t>
            </a:r>
            <a:r>
              <a:rPr sz="900" spc="-5" dirty="0" err="1" smtClean="0">
                <a:latin typeface="Calibri"/>
                <a:cs typeface="Calibri"/>
              </a:rPr>
              <a:t>работников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локомотивных </a:t>
            </a:r>
            <a:r>
              <a:rPr sz="900" spc="-5" dirty="0" err="1">
                <a:latin typeface="Calibri"/>
                <a:cs typeface="Calibri"/>
              </a:rPr>
              <a:t>бригад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dirty="0" smtClean="0">
                <a:latin typeface="Calibri"/>
                <a:cs typeface="Calibri"/>
              </a:rPr>
              <a:t>-</a:t>
            </a:r>
            <a:r>
              <a:rPr lang="ru-RU" sz="900" dirty="0" smtClean="0">
                <a:latin typeface="Calibri"/>
                <a:cs typeface="Calibri"/>
              </a:rPr>
              <a:t> 479</a:t>
            </a:r>
            <a:r>
              <a:rPr lang="ru-RU" sz="900" spc="-45" dirty="0" smtClean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шт.ед.)</a:t>
            </a:r>
            <a:endParaRPr lang="ru-RU" sz="900" dirty="0" smtClean="0"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sz="9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200" y="1332357"/>
            <a:ext cx="222404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4460">
              <a:lnSpc>
                <a:spcPct val="100000"/>
              </a:lnSpc>
            </a:pPr>
            <a:endParaRPr lang="ru-RU" sz="900" spc="-5" dirty="0" smtClean="0">
              <a:latin typeface="Calibri"/>
              <a:cs typeface="Calibri"/>
            </a:endParaRPr>
          </a:p>
          <a:p>
            <a:pPr marL="12700" marR="5080" indent="124460">
              <a:lnSpc>
                <a:spcPct val="100000"/>
              </a:lnSpc>
            </a:pPr>
            <a:r>
              <a:rPr sz="900" b="1" spc="-5" dirty="0" err="1" smtClean="0">
                <a:latin typeface="Calibri"/>
                <a:cs typeface="Calibri"/>
              </a:rPr>
              <a:t>Протяженность</a:t>
            </a:r>
            <a:r>
              <a:rPr sz="900" b="1" spc="-5" dirty="0" smtClean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участков </a:t>
            </a:r>
            <a:r>
              <a:rPr sz="900" b="1" spc="-5" dirty="0">
                <a:latin typeface="Calibri"/>
                <a:cs typeface="Calibri"/>
              </a:rPr>
              <a:t>обслуживания:  </a:t>
            </a:r>
            <a:r>
              <a:rPr sz="900" spc="-5" dirty="0">
                <a:latin typeface="Calibri"/>
                <a:cs typeface="Calibri"/>
              </a:rPr>
              <a:t>Владивосток-Ружино </a:t>
            </a:r>
            <a:r>
              <a:rPr sz="900" dirty="0">
                <a:latin typeface="Calibri"/>
                <a:cs typeface="Calibri"/>
              </a:rPr>
              <a:t>– 359</a:t>
            </a:r>
            <a:r>
              <a:rPr sz="900" spc="-70" dirty="0">
                <a:latin typeface="Calibri"/>
                <a:cs typeface="Calibri"/>
              </a:rPr>
              <a:t> </a:t>
            </a:r>
            <a:r>
              <a:rPr sz="900" dirty="0" err="1" smtClean="0">
                <a:latin typeface="Calibri"/>
                <a:cs typeface="Calibri"/>
              </a:rPr>
              <a:t>км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Находка Узел </a:t>
            </a:r>
            <a:r>
              <a:rPr sz="900" dirty="0">
                <a:latin typeface="Calibri"/>
                <a:cs typeface="Calibri"/>
              </a:rPr>
              <a:t>– Ружино – 516</a:t>
            </a:r>
            <a:r>
              <a:rPr sz="900" spc="-100" dirty="0">
                <a:latin typeface="Calibri"/>
                <a:cs typeface="Calibri"/>
              </a:rPr>
              <a:t> </a:t>
            </a:r>
            <a:r>
              <a:rPr sz="900" dirty="0" err="1" smtClean="0">
                <a:latin typeface="Calibri"/>
                <a:cs typeface="Calibri"/>
              </a:rPr>
              <a:t>км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200" y="2018157"/>
            <a:ext cx="2590800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Два </a:t>
            </a:r>
            <a:r>
              <a:rPr sz="900" b="1" dirty="0">
                <a:latin typeface="Calibri"/>
                <a:cs typeface="Calibri"/>
              </a:rPr>
              <a:t>вида </a:t>
            </a:r>
            <a:r>
              <a:rPr sz="900" b="1" spc="-5" dirty="0">
                <a:latin typeface="Calibri"/>
                <a:cs typeface="Calibri"/>
              </a:rPr>
              <a:t>тяги: </a:t>
            </a:r>
            <a:r>
              <a:rPr sz="900" spc="-5" dirty="0">
                <a:latin typeface="Calibri"/>
                <a:cs typeface="Calibri"/>
              </a:rPr>
              <a:t>электровозная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-7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тепловозная.</a:t>
            </a:r>
            <a:endParaRPr sz="900" dirty="0">
              <a:latin typeface="Calibri"/>
              <a:cs typeface="Calibri"/>
            </a:endParaRPr>
          </a:p>
          <a:p>
            <a:pPr marL="12700" marR="124460" indent="124460">
              <a:lnSpc>
                <a:spcPct val="100000"/>
              </a:lnSpc>
            </a:pPr>
            <a:endParaRPr lang="ru-RU" sz="900" i="1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124460" indent="124460">
              <a:lnSpc>
                <a:spcPct val="100000"/>
              </a:lnSpc>
            </a:pPr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Среднемесячная</a:t>
            </a:r>
            <a:r>
              <a:rPr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заработная</a:t>
            </a:r>
            <a:r>
              <a:rPr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плата</a:t>
            </a:r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endParaRPr lang="ru-RU" sz="900" i="1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124460" indent="124460">
              <a:lnSpc>
                <a:spcPct val="100000"/>
              </a:lnSpc>
            </a:pPr>
            <a:r>
              <a:rPr lang="ru-RU" sz="900" i="1" spc="-5" dirty="0" smtClean="0">
                <a:latin typeface="Calibri"/>
                <a:cs typeface="Calibri"/>
              </a:rPr>
              <a:t>машинист инструктор </a:t>
            </a:r>
            <a:r>
              <a:rPr lang="ru-RU" sz="900" i="1" spc="-5" dirty="0" err="1" smtClean="0">
                <a:latin typeface="Calibri"/>
                <a:cs typeface="Calibri"/>
              </a:rPr>
              <a:t>лб</a:t>
            </a:r>
            <a:r>
              <a:rPr lang="ru-RU" sz="900" i="1" spc="-5" dirty="0" smtClean="0">
                <a:latin typeface="Calibri"/>
                <a:cs typeface="Calibri"/>
              </a:rPr>
              <a:t> – </a:t>
            </a:r>
            <a:r>
              <a:rPr lang="ru-RU" sz="900" b="1" i="1" spc="-5" dirty="0" smtClean="0">
                <a:latin typeface="Calibri"/>
                <a:cs typeface="Calibri"/>
              </a:rPr>
              <a:t>109 176 </a:t>
            </a:r>
            <a:r>
              <a:rPr lang="ru-RU" sz="900" i="1" spc="-5" dirty="0" smtClean="0">
                <a:latin typeface="Calibri"/>
                <a:cs typeface="Calibri"/>
              </a:rPr>
              <a:t>руб.</a:t>
            </a:r>
          </a:p>
          <a:p>
            <a:pPr marL="12700" marR="124460" indent="124460">
              <a:lnSpc>
                <a:spcPct val="100000"/>
              </a:lnSpc>
            </a:pPr>
            <a:r>
              <a:rPr lang="ru-RU" sz="900" i="1" spc="-5" dirty="0" smtClean="0">
                <a:latin typeface="Calibri"/>
                <a:cs typeface="Calibri"/>
              </a:rPr>
              <a:t>дежурный локомотивного депо -</a:t>
            </a:r>
            <a:r>
              <a:rPr lang="ru-RU" sz="900" b="1" i="1" spc="-5" dirty="0" smtClean="0">
                <a:latin typeface="Calibri"/>
                <a:cs typeface="Calibri"/>
              </a:rPr>
              <a:t>109 699 </a:t>
            </a:r>
            <a:r>
              <a:rPr lang="ru-RU" sz="900" i="1" spc="-5" dirty="0" smtClean="0">
                <a:latin typeface="Calibri"/>
                <a:cs typeface="Calibri"/>
              </a:rPr>
              <a:t>руб.</a:t>
            </a:r>
          </a:p>
          <a:p>
            <a:pPr marL="12700" marR="124460" indent="124460">
              <a:lnSpc>
                <a:spcPct val="100000"/>
              </a:lnSpc>
            </a:pPr>
            <a:r>
              <a:rPr sz="900" i="1" spc="-5" dirty="0" err="1" smtClean="0">
                <a:latin typeface="Calibri"/>
                <a:cs typeface="Calibri"/>
              </a:rPr>
              <a:t>машинист</a:t>
            </a:r>
            <a:r>
              <a:rPr sz="900" i="1" spc="-5" dirty="0" smtClean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локомотива </a:t>
            </a:r>
            <a:r>
              <a:rPr sz="900" i="1" dirty="0">
                <a:latin typeface="Calibri"/>
                <a:cs typeface="Calibri"/>
              </a:rPr>
              <a:t>– </a:t>
            </a:r>
            <a:r>
              <a:rPr sz="900" b="1" i="1" dirty="0">
                <a:latin typeface="Calibri"/>
                <a:cs typeface="Calibri"/>
              </a:rPr>
              <a:t>91 422</a:t>
            </a:r>
            <a:r>
              <a:rPr sz="900" b="1" i="1" spc="-100" dirty="0">
                <a:latin typeface="Calibri"/>
                <a:cs typeface="Calibri"/>
              </a:rPr>
              <a:t> </a:t>
            </a:r>
            <a:r>
              <a:rPr sz="900" i="1" dirty="0" err="1" smtClean="0">
                <a:latin typeface="Calibri"/>
                <a:cs typeface="Calibri"/>
              </a:rPr>
              <a:t>руб</a:t>
            </a:r>
            <a:r>
              <a:rPr lang="ru-RU" sz="900" i="1" dirty="0" smtClean="0"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900" i="1" spc="-5" dirty="0" smtClean="0">
                <a:latin typeface="Calibri"/>
                <a:cs typeface="Calibri"/>
              </a:rPr>
              <a:t>      </a:t>
            </a:r>
            <a:r>
              <a:rPr sz="900" i="1" spc="-5" dirty="0" err="1" smtClean="0">
                <a:latin typeface="Calibri"/>
                <a:cs typeface="Calibri"/>
              </a:rPr>
              <a:t>помощника</a:t>
            </a:r>
            <a:r>
              <a:rPr sz="900" i="1" spc="-5" dirty="0" smtClean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машиниста </a:t>
            </a:r>
            <a:r>
              <a:rPr sz="900" i="1" dirty="0">
                <a:latin typeface="Calibri"/>
                <a:cs typeface="Calibri"/>
              </a:rPr>
              <a:t>– </a:t>
            </a:r>
            <a:r>
              <a:rPr sz="900" b="1" i="1" dirty="0">
                <a:latin typeface="Calibri"/>
                <a:cs typeface="Calibri"/>
              </a:rPr>
              <a:t>56 </a:t>
            </a:r>
            <a:r>
              <a:rPr sz="900" b="1" i="1" spc="-5" dirty="0">
                <a:latin typeface="Calibri"/>
                <a:cs typeface="Calibri"/>
              </a:rPr>
              <a:t>308</a:t>
            </a:r>
            <a:r>
              <a:rPr sz="900" b="1" i="1" spc="-90" dirty="0">
                <a:latin typeface="Calibri"/>
                <a:cs typeface="Calibri"/>
              </a:rPr>
              <a:t> </a:t>
            </a:r>
            <a:r>
              <a:rPr sz="900" i="1" spc="-5" dirty="0" err="1" smtClean="0">
                <a:latin typeface="Calibri"/>
                <a:cs typeface="Calibri"/>
              </a:rPr>
              <a:t>руб</a:t>
            </a:r>
            <a:r>
              <a:rPr sz="900" i="1" spc="-5" dirty="0" smtClean="0"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00800" y="361950"/>
            <a:ext cx="2590800" cy="40293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0495" algn="just">
              <a:tabLst>
                <a:tab pos="98425" algn="l"/>
              </a:tabLst>
            </a:pPr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	  </a:t>
            </a:r>
          </a:p>
          <a:p>
            <a:pPr marL="12700" marR="150495" algn="just">
              <a:tabLst>
                <a:tab pos="98425" algn="l"/>
              </a:tabLst>
            </a:pPr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   Компенсация работникам, расходов на оплату </a:t>
            </a:r>
            <a:r>
              <a:rPr lang="ru-RU" sz="900" spc="-5" dirty="0" smtClean="0">
                <a:cs typeface="Calibri"/>
              </a:rPr>
              <a:t>стоимости  проезда и провоза багажа к месту проведения отпуска на  Черноморском побережье Российской Федерации и обратно воздушным транспортом, в том числе и находящимся на иждивении несовершеннолетним детям  -  один раз в год.</a:t>
            </a:r>
          </a:p>
          <a:p>
            <a:pPr marL="12700" marR="150495">
              <a:tabLst>
                <a:tab pos="98425" algn="l"/>
              </a:tabLst>
            </a:pPr>
            <a:endParaRPr lang="ru-RU" sz="900" spc="-5" dirty="0" smtClean="0">
              <a:cs typeface="Calibri"/>
            </a:endParaRPr>
          </a:p>
          <a:p>
            <a:pPr marL="12700" marR="150495">
              <a:lnSpc>
                <a:spcPct val="100000"/>
              </a:lnSpc>
              <a:tabLst>
                <a:tab pos="98425" algn="l"/>
              </a:tabLst>
            </a:pPr>
            <a:r>
              <a:rPr lang="ru-RU" sz="900" b="1" i="1" u="sng" dirty="0" smtClean="0">
                <a:uFill>
                  <a:solidFill>
                    <a:srgbClr val="000000"/>
                  </a:solidFill>
                </a:uFill>
                <a:cs typeface="Calibri"/>
              </a:rPr>
              <a:t>В </a:t>
            </a:r>
            <a:r>
              <a:rPr lang="ru-RU" sz="900" b="1" i="1" u="sng" spc="-5" dirty="0" smtClean="0">
                <a:uFill>
                  <a:solidFill>
                    <a:srgbClr val="000000"/>
                  </a:solidFill>
                </a:uFill>
                <a:cs typeface="Calibri"/>
              </a:rPr>
              <a:t>случае положительного </a:t>
            </a:r>
            <a:r>
              <a:rPr lang="ru-RU" sz="900" b="1" i="1" u="sng" dirty="0" smtClean="0">
                <a:uFill>
                  <a:solidFill>
                    <a:srgbClr val="000000"/>
                  </a:solidFill>
                </a:uFill>
                <a:cs typeface="Calibri"/>
              </a:rPr>
              <a:t>решения к</a:t>
            </a:r>
            <a:r>
              <a:rPr lang="ru-RU" sz="900" b="1" i="1" u="sng" spc="-85" dirty="0" smtClean="0">
                <a:uFill>
                  <a:solidFill>
                    <a:srgbClr val="000000"/>
                  </a:solidFill>
                </a:uFill>
                <a:cs typeface="Calibri"/>
              </a:rPr>
              <a:t>  п</a:t>
            </a:r>
            <a:r>
              <a:rPr lang="ru-RU" sz="900" b="1" i="1" u="sng" spc="-5" dirty="0" smtClean="0">
                <a:uFill>
                  <a:solidFill>
                    <a:srgbClr val="000000"/>
                  </a:solidFill>
                </a:uFill>
                <a:cs typeface="Calibri"/>
              </a:rPr>
              <a:t>ереезду</a:t>
            </a:r>
            <a:r>
              <a:rPr lang="ru-RU" sz="900" u="sng" spc="-5" dirty="0" smtClean="0">
                <a:uFill>
                  <a:solidFill>
                    <a:srgbClr val="000000"/>
                  </a:solidFill>
                </a:uFill>
                <a:cs typeface="Calibri"/>
              </a:rPr>
              <a:t>:</a:t>
            </a:r>
            <a:endParaRPr lang="ru-RU" sz="900" u="sng" dirty="0" smtClean="0">
              <a:cs typeface="Calibri"/>
            </a:endParaRPr>
          </a:p>
          <a:p>
            <a:pPr marL="12700" algn="just"/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   </a:t>
            </a:r>
            <a:r>
              <a:rPr lang="ru-RU" sz="900" spc="-5" dirty="0" smtClean="0">
                <a:cs typeface="Calibri"/>
              </a:rPr>
              <a:t> При наличии </a:t>
            </a:r>
            <a:r>
              <a:rPr lang="ru-RU" sz="900" dirty="0" smtClean="0">
                <a:cs typeface="Calibri"/>
              </a:rPr>
              <a:t>свободного </a:t>
            </a:r>
            <a:r>
              <a:rPr lang="ru-RU" sz="900" spc="-5" dirty="0" smtClean="0">
                <a:cs typeface="Calibri"/>
              </a:rPr>
              <a:t>жилищного </a:t>
            </a:r>
            <a:r>
              <a:rPr lang="ru-RU" sz="900" dirty="0" smtClean="0">
                <a:cs typeface="Calibri"/>
              </a:rPr>
              <a:t>фонда компании – возможность</a:t>
            </a:r>
            <a:r>
              <a:rPr lang="ru-RU" sz="900" spc="-145" dirty="0" smtClean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предоставления служебной квартиры.</a:t>
            </a:r>
          </a:p>
          <a:p>
            <a:pPr marL="12700"/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          Стоимость аренды жилья</a:t>
            </a:r>
            <a:r>
              <a:rPr lang="ru-RU" sz="900" spc="-5" dirty="0" smtClean="0">
                <a:solidFill>
                  <a:srgbClr val="FF0000"/>
                </a:solidFill>
                <a:cs typeface="Calibri"/>
              </a:rPr>
              <a:t>: </a:t>
            </a:r>
          </a:p>
          <a:p>
            <a:pPr marL="12700"/>
            <a:r>
              <a:rPr lang="ru-RU" sz="900" i="1" spc="-5" dirty="0" smtClean="0">
                <a:cs typeface="Calibri"/>
              </a:rPr>
              <a:t> благоустроенное </a:t>
            </a:r>
            <a:r>
              <a:rPr lang="ru-RU" sz="900" i="1" dirty="0" smtClean="0">
                <a:cs typeface="Calibri"/>
              </a:rPr>
              <a:t>– от </a:t>
            </a:r>
            <a:r>
              <a:rPr lang="ru-RU" sz="900" b="1" i="1" dirty="0" smtClean="0">
                <a:cs typeface="Calibri"/>
              </a:rPr>
              <a:t>10 000 </a:t>
            </a:r>
            <a:r>
              <a:rPr lang="ru-RU" sz="900" i="1" dirty="0" smtClean="0">
                <a:cs typeface="Calibri"/>
              </a:rPr>
              <a:t>р.</a:t>
            </a:r>
          </a:p>
          <a:p>
            <a:pPr marL="12700"/>
            <a:r>
              <a:rPr lang="ru-RU" sz="900" i="1" dirty="0" smtClean="0">
                <a:solidFill>
                  <a:srgbClr val="FF0000"/>
                </a:solidFill>
              </a:rPr>
              <a:t>          Стоимость приобретения жилья:</a:t>
            </a:r>
          </a:p>
          <a:p>
            <a:pPr marL="12700"/>
            <a:r>
              <a:rPr lang="ru-RU" sz="900" i="1" dirty="0" smtClean="0">
                <a:solidFill>
                  <a:srgbClr val="FF0000"/>
                </a:solidFill>
              </a:rPr>
              <a:t> </a:t>
            </a:r>
            <a:r>
              <a:rPr lang="ru-RU" sz="900" i="1" dirty="0" smtClean="0"/>
              <a:t>1 – комнатная квартира -</a:t>
            </a:r>
            <a:r>
              <a:rPr lang="ru-RU" sz="900" i="1" dirty="0" smtClean="0">
                <a:solidFill>
                  <a:srgbClr val="FF0000"/>
                </a:solidFill>
              </a:rPr>
              <a:t> </a:t>
            </a:r>
            <a:r>
              <a:rPr lang="ru-RU" sz="900" i="1" dirty="0" smtClean="0"/>
              <a:t>от  </a:t>
            </a:r>
            <a:r>
              <a:rPr lang="ru-RU" sz="900" b="1" i="1" dirty="0" smtClean="0"/>
              <a:t>480 000 </a:t>
            </a:r>
            <a:r>
              <a:rPr lang="ru-RU" sz="900" i="1" dirty="0" smtClean="0"/>
              <a:t>руб.</a:t>
            </a:r>
            <a:r>
              <a:rPr sz="900" spc="-22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900" spc="-22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                                                           </a:t>
            </a:r>
            <a:endParaRPr lang="ru-RU" sz="900" spc="-220" dirty="0" smtClean="0"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endParaRPr lang="ru-RU" sz="900" b="1" u="sng" spc="-220" dirty="0" smtClean="0"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endParaRPr lang="ru-RU" sz="900" b="1" u="sng" spc="-220" dirty="0" smtClean="0"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900" b="1" u="sng" spc="-5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Инфраструктура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900" dirty="0">
              <a:latin typeface="Calibri"/>
              <a:cs typeface="Calibri"/>
            </a:endParaRPr>
          </a:p>
          <a:p>
            <a:pPr marL="13335" algn="just">
              <a:lnSpc>
                <a:spcPct val="100000"/>
              </a:lnSpc>
            </a:pPr>
            <a:r>
              <a:rPr sz="900" dirty="0" smtClean="0">
                <a:latin typeface="Calibri"/>
                <a:cs typeface="Calibri"/>
              </a:rPr>
              <a:t>- </a:t>
            </a:r>
            <a:r>
              <a:rPr sz="900" b="1" dirty="0">
                <a:latin typeface="Calibri"/>
                <a:cs typeface="Calibri"/>
              </a:rPr>
              <a:t>5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муниципальных</a:t>
            </a:r>
            <a:r>
              <a:rPr lang="ru-RU" sz="900" spc="-5" dirty="0" smtClean="0">
                <a:latin typeface="Calibri"/>
                <a:cs typeface="Calibri"/>
              </a:rPr>
              <a:t> детских</a:t>
            </a:r>
            <a:r>
              <a:rPr sz="900" spc="-65" dirty="0" smtClean="0">
                <a:latin typeface="Calibri"/>
                <a:cs typeface="Calibri"/>
              </a:rPr>
              <a:t> </a:t>
            </a:r>
            <a:r>
              <a:rPr sz="900" dirty="0" err="1">
                <a:latin typeface="Calibri"/>
                <a:cs typeface="Calibri"/>
              </a:rPr>
              <a:t>садов</a:t>
            </a:r>
            <a:r>
              <a:rPr sz="900" dirty="0" smtClean="0">
                <a:latin typeface="Calibri"/>
                <a:cs typeface="Calibri"/>
              </a:rPr>
              <a:t>.</a:t>
            </a:r>
            <a:endParaRPr lang="ru-RU" sz="900" dirty="0" smtClean="0">
              <a:latin typeface="Calibri"/>
              <a:cs typeface="Calibri"/>
            </a:endParaRPr>
          </a:p>
          <a:p>
            <a:pPr marL="13335" algn="just">
              <a:lnSpc>
                <a:spcPct val="100000"/>
              </a:lnSpc>
            </a:pPr>
            <a:endParaRPr lang="ru-RU" sz="900" dirty="0" smtClean="0">
              <a:latin typeface="Calibri"/>
              <a:cs typeface="Calibri"/>
            </a:endParaRPr>
          </a:p>
          <a:p>
            <a:pPr marL="13335" algn="just">
              <a:lnSpc>
                <a:spcPct val="100000"/>
              </a:lnSpc>
            </a:pPr>
            <a:endParaRPr lang="ru-RU" sz="900" dirty="0" smtClean="0">
              <a:latin typeface="Calibri"/>
              <a:cs typeface="Calibri"/>
            </a:endParaRPr>
          </a:p>
          <a:p>
            <a:pPr marL="13335" algn="just">
              <a:lnSpc>
                <a:spcPct val="100000"/>
              </a:lnSpc>
            </a:pPr>
            <a:endParaRPr lang="ru-RU" sz="900" dirty="0" smtClean="0">
              <a:latin typeface="Calibri"/>
              <a:cs typeface="Calibri"/>
            </a:endParaRPr>
          </a:p>
          <a:p>
            <a:pPr marL="13335" algn="just">
              <a:lnSpc>
                <a:spcPct val="100000"/>
              </a:lnSpc>
            </a:pPr>
            <a:endParaRPr lang="ru-RU" sz="900" dirty="0" smtClean="0">
              <a:latin typeface="Calibri"/>
              <a:cs typeface="Calibri"/>
            </a:endParaRPr>
          </a:p>
          <a:p>
            <a:pPr marL="13335" algn="just">
              <a:lnSpc>
                <a:spcPct val="100000"/>
              </a:lnSpc>
            </a:pPr>
            <a:endParaRPr lang="ru-RU" sz="900" dirty="0" smtClean="0">
              <a:latin typeface="Calibri"/>
              <a:cs typeface="Calibri"/>
            </a:endParaRPr>
          </a:p>
          <a:p>
            <a:pPr marL="13335" algn="just">
              <a:lnSpc>
                <a:spcPct val="100000"/>
              </a:lnSpc>
            </a:pPr>
            <a:endParaRPr lang="ru-RU" sz="900" dirty="0" smtClean="0">
              <a:latin typeface="Calibri"/>
              <a:cs typeface="Calibri"/>
            </a:endParaRPr>
          </a:p>
          <a:p>
            <a:pPr marL="13335" algn="just">
              <a:lnSpc>
                <a:spcPct val="100000"/>
              </a:lnSpc>
            </a:pPr>
            <a:endParaRPr sz="9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0800" y="3257550"/>
            <a:ext cx="26130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indent="-59690">
              <a:lnSpc>
                <a:spcPct val="100000"/>
              </a:lnSpc>
              <a:spcBef>
                <a:spcPts val="100"/>
              </a:spcBef>
              <a:buChar char="-"/>
              <a:tabLst>
                <a:tab pos="72390" algn="l"/>
              </a:tabLst>
            </a:pPr>
            <a:r>
              <a:rPr sz="900" b="1" dirty="0" smtClean="0">
                <a:latin typeface="Calibri"/>
                <a:cs typeface="Calibri"/>
              </a:rPr>
              <a:t>5</a:t>
            </a:r>
            <a:r>
              <a:rPr lang="ru-RU" sz="900" dirty="0" smtClean="0">
                <a:latin typeface="Calibri"/>
                <a:cs typeface="Calibri"/>
              </a:rPr>
              <a:t> </a:t>
            </a:r>
            <a:r>
              <a:rPr lang="ru-RU" sz="900" spc="-5" dirty="0" err="1" smtClean="0">
                <a:cs typeface="Calibri"/>
              </a:rPr>
              <a:t>среднеобразовательных</a:t>
            </a:r>
            <a:r>
              <a:rPr lang="ru-RU" sz="900" spc="-45" dirty="0" smtClean="0">
                <a:cs typeface="Calibri"/>
              </a:rPr>
              <a:t> </a:t>
            </a:r>
            <a:r>
              <a:rPr lang="ru-RU" sz="900" dirty="0">
                <a:cs typeface="Calibri"/>
              </a:rPr>
              <a:t>школ.</a:t>
            </a:r>
          </a:p>
          <a:p>
            <a:pPr marL="97790" indent="-85725">
              <a:lnSpc>
                <a:spcPct val="100000"/>
              </a:lnSpc>
              <a:buChar char="-"/>
              <a:tabLst>
                <a:tab pos="98425" algn="l"/>
              </a:tabLst>
            </a:pPr>
            <a:r>
              <a:rPr lang="ru-RU" sz="900" spc="-5" dirty="0">
                <a:cs typeface="Calibri"/>
              </a:rPr>
              <a:t>Центральная городская </a:t>
            </a:r>
            <a:r>
              <a:rPr sz="900" dirty="0" smtClean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больница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17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Клиническая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больница </a:t>
            </a:r>
            <a:r>
              <a:rPr sz="900" dirty="0">
                <a:latin typeface="Calibri"/>
                <a:cs typeface="Calibri"/>
              </a:rPr>
              <a:t>РЖД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Медицина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 smtClean="0">
                <a:latin typeface="Calibri"/>
                <a:cs typeface="Calibri"/>
              </a:rPr>
              <a:t>-</a:t>
            </a:r>
            <a:r>
              <a:rPr lang="ru-RU" sz="900" dirty="0" smtClean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Бассейн</a:t>
            </a:r>
            <a:r>
              <a:rPr lang="ru-RU" sz="900" spc="-5" dirty="0" smtClean="0"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 smtClean="0">
                <a:latin typeface="Calibri"/>
                <a:cs typeface="Calibri"/>
              </a:rPr>
              <a:t>-</a:t>
            </a:r>
            <a:r>
              <a:rPr lang="ru-RU" sz="900" spc="-5" dirty="0" smtClean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Кинотеатр</a:t>
            </a:r>
            <a:r>
              <a:rPr lang="ru-RU" sz="900" spc="-5" dirty="0" smtClean="0"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 smtClean="0">
                <a:latin typeface="Calibri"/>
                <a:cs typeface="Calibri"/>
              </a:rPr>
              <a:t>-</a:t>
            </a:r>
            <a:r>
              <a:rPr lang="ru-RU" sz="900" spc="-5" dirty="0" smtClean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Дом</a:t>
            </a:r>
            <a:r>
              <a:rPr sz="900" spc="-30" dirty="0" smtClean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культуры</a:t>
            </a:r>
            <a:r>
              <a:rPr lang="ru-RU" sz="900" spc="-5" dirty="0" smtClean="0"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 smtClean="0">
                <a:latin typeface="Calibri"/>
                <a:cs typeface="Calibri"/>
              </a:rPr>
              <a:t>-</a:t>
            </a:r>
            <a:r>
              <a:rPr lang="ru-RU" sz="900" spc="-5" dirty="0" smtClean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Спортивный</a:t>
            </a:r>
            <a:r>
              <a:rPr sz="900" spc="-50" dirty="0" smtClean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комплекс</a:t>
            </a:r>
            <a:r>
              <a:rPr lang="ru-RU" sz="900" spc="-5" dirty="0" smtClean="0">
                <a:latin typeface="Calibri"/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ru-RU" sz="900" spc="-5" dirty="0" smtClean="0">
                <a:latin typeface="Calibri"/>
                <a:cs typeface="Calibri"/>
              </a:rPr>
              <a:t>- </a:t>
            </a:r>
            <a:r>
              <a:rPr lang="ru-RU" sz="900" b="1" dirty="0" smtClean="0">
                <a:cs typeface="Calibri"/>
              </a:rPr>
              <a:t>3</a:t>
            </a:r>
            <a:r>
              <a:rPr lang="ru-RU" sz="900" dirty="0" smtClean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торговых</a:t>
            </a:r>
            <a:r>
              <a:rPr lang="ru-RU" sz="900" spc="-50" dirty="0" smtClean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центра.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82595" y="409955"/>
            <a:ext cx="3674363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03577" y="3257550"/>
            <a:ext cx="3521960" cy="152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T_PischuginaZB\Desktop\восполнение лб\Презентация на буклеты\Партизанск\iEVGYIU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028950"/>
            <a:ext cx="2133599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362200" y="2876550"/>
            <a:ext cx="4038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995" algn="just">
              <a:spcBef>
                <a:spcPts val="5"/>
              </a:spcBef>
            </a:pPr>
            <a:r>
              <a:rPr lang="ru-RU" sz="900" dirty="0" smtClean="0">
                <a:cs typeface="Calibri"/>
              </a:rPr>
              <a:t>  </a:t>
            </a:r>
            <a:r>
              <a:rPr lang="ru-RU" sz="900" i="1" dirty="0" smtClean="0">
                <a:solidFill>
                  <a:srgbClr val="FF0000"/>
                </a:solidFill>
                <a:cs typeface="Calibri"/>
              </a:rPr>
              <a:t>Возмещение расходов </a:t>
            </a:r>
            <a:r>
              <a:rPr lang="ru-RU" sz="900" dirty="0" smtClean="0"/>
              <a:t>работника и членов его семьи в пределах территории Российской Федерации по фактическим расходам, а также стоимости провоза багажа по фактическим расходам при переезде</a:t>
            </a:r>
            <a:endParaRPr lang="ru-RU" sz="900" dirty="0" smtClean="0"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52425"/>
          </a:xfrm>
          <a:custGeom>
            <a:avLst/>
            <a:gdLst/>
            <a:ahLst/>
            <a:cxnLst/>
            <a:rect l="l" t="t" r="r" b="b"/>
            <a:pathLst>
              <a:path w="9144000" h="352425">
                <a:moveTo>
                  <a:pt x="0" y="352259"/>
                </a:moveTo>
                <a:lnTo>
                  <a:pt x="9144000" y="352259"/>
                </a:lnTo>
                <a:lnTo>
                  <a:pt x="9144000" y="0"/>
                </a:lnTo>
                <a:lnTo>
                  <a:pt x="0" y="0"/>
                </a:lnTo>
                <a:lnTo>
                  <a:pt x="0" y="352259"/>
                </a:lnTo>
                <a:close/>
              </a:path>
            </a:pathLst>
          </a:custGeom>
          <a:solidFill>
            <a:srgbClr val="BEC5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873752"/>
            <a:ext cx="9144000" cy="269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9328" y="4992622"/>
            <a:ext cx="85344" cy="85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80368"/>
            <a:ext cx="9144000" cy="263525"/>
          </a:xfrm>
          <a:custGeom>
            <a:avLst/>
            <a:gdLst/>
            <a:ahLst/>
            <a:cxnLst/>
            <a:rect l="l" t="t" r="r" b="b"/>
            <a:pathLst>
              <a:path w="9144000" h="263525">
                <a:moveTo>
                  <a:pt x="0" y="263131"/>
                </a:moveTo>
                <a:lnTo>
                  <a:pt x="9144000" y="263131"/>
                </a:lnTo>
                <a:lnTo>
                  <a:pt x="9144000" y="0"/>
                </a:lnTo>
                <a:lnTo>
                  <a:pt x="0" y="0"/>
                </a:lnTo>
                <a:lnTo>
                  <a:pt x="0" y="263131"/>
                </a:lnTo>
                <a:close/>
              </a:path>
            </a:pathLst>
          </a:custGeom>
          <a:solidFill>
            <a:srgbClr val="BEC5CE"/>
          </a:solidFill>
        </p:spPr>
        <p:txBody>
          <a:bodyPr wrap="square" lIns="0" tIns="0" rIns="0" bIns="0" rtlCol="0" anchor="ctr"/>
          <a:lstStyle/>
          <a:p>
            <a:r>
              <a:rPr lang="ru-RU" sz="1200" b="1" i="1" dirty="0" smtClean="0">
                <a:latin typeface="Calibri" pitchFamily="34" charset="0"/>
                <a:cs typeface="Calibri" pitchFamily="34" charset="0"/>
              </a:rPr>
              <a:t> Контактный телефон:  8 914 746 56 09 Мальцев  Андрей Сергеевич </a:t>
            </a:r>
            <a:r>
              <a:rPr lang="ru-RU" sz="900" b="1" i="1" dirty="0" smtClean="0"/>
              <a:t>(и.о.заместителя начальника депо по кадрам и социальным вопросам)</a:t>
            </a:r>
            <a:endParaRPr lang="ru-RU" sz="900" b="1" i="1" dirty="0"/>
          </a:p>
        </p:txBody>
      </p:sp>
      <p:sp>
        <p:nvSpPr>
          <p:cNvPr id="6" name="object 6"/>
          <p:cNvSpPr/>
          <p:nvPr/>
        </p:nvSpPr>
        <p:spPr>
          <a:xfrm>
            <a:off x="8362950" y="4945850"/>
            <a:ext cx="406273" cy="134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7546" y="31115"/>
            <a:ext cx="5124704" cy="275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44107" y="31115"/>
            <a:ext cx="128015" cy="2758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08115" y="31115"/>
            <a:ext cx="1277111" cy="275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52259"/>
            <a:ext cx="9144000" cy="4505491"/>
          </a:xfrm>
          <a:custGeom>
            <a:avLst/>
            <a:gdLst/>
            <a:ahLst/>
            <a:cxnLst/>
            <a:rect l="l" t="t" r="r" b="b"/>
            <a:pathLst>
              <a:path w="9144000" h="923925">
                <a:moveTo>
                  <a:pt x="0" y="923328"/>
                </a:moveTo>
                <a:lnTo>
                  <a:pt x="9144000" y="923328"/>
                </a:lnTo>
                <a:lnTo>
                  <a:pt x="9144000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2995041" y="389382"/>
            <a:ext cx="3161030" cy="17289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220979" algn="just">
              <a:lnSpc>
                <a:spcPct val="104400"/>
              </a:lnSpc>
              <a:spcBef>
                <a:spcPts val="50"/>
              </a:spcBef>
            </a:pPr>
            <a:r>
              <a:rPr sz="900" b="1" u="sng" spc="-5" dirty="0">
                <a:latin typeface="Calibri"/>
                <a:cs typeface="Calibri"/>
              </a:rPr>
              <a:t>г.Южно-Сахалинск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административный </a:t>
            </a:r>
            <a:r>
              <a:rPr sz="900" spc="-5" dirty="0" err="1">
                <a:latin typeface="Calibri"/>
                <a:cs typeface="Calibri"/>
              </a:rPr>
              <a:t>центр</a:t>
            </a:r>
            <a:r>
              <a:rPr sz="900" spc="-5" dirty="0">
                <a:latin typeface="Calibri"/>
                <a:cs typeface="Calibri"/>
              </a:rPr>
              <a:t> </a:t>
            </a:r>
            <a:endParaRPr lang="ru-RU" sz="900" spc="-5" dirty="0" smtClean="0">
              <a:latin typeface="Calibri"/>
              <a:cs typeface="Calibri"/>
            </a:endParaRPr>
          </a:p>
          <a:p>
            <a:pPr marL="12700" marR="5080" indent="220979" algn="just">
              <a:lnSpc>
                <a:spcPct val="104400"/>
              </a:lnSpc>
              <a:spcBef>
                <a:spcPts val="50"/>
              </a:spcBef>
            </a:pPr>
            <a:r>
              <a:rPr sz="900" spc="-5" dirty="0" err="1" smtClean="0">
                <a:latin typeface="Calibri"/>
                <a:cs typeface="Calibri"/>
              </a:rPr>
              <a:t>Сахалинской</a:t>
            </a:r>
            <a:r>
              <a:rPr sz="900" spc="-5" dirty="0" smtClean="0">
                <a:latin typeface="Calibri"/>
                <a:cs typeface="Calibri"/>
              </a:rPr>
              <a:t>  </a:t>
            </a:r>
            <a:r>
              <a:rPr sz="900" spc="-5" dirty="0" err="1" smtClean="0">
                <a:latin typeface="Calibri"/>
                <a:cs typeface="Calibri"/>
              </a:rPr>
              <a:t>области</a:t>
            </a:r>
            <a:r>
              <a:rPr lang="ru-RU" sz="900" spc="-5" dirty="0" smtClean="0">
                <a:latin typeface="Calibri"/>
                <a:cs typeface="Calibri"/>
              </a:rPr>
              <a:t>. </a:t>
            </a:r>
          </a:p>
          <a:p>
            <a:pPr marL="12700" marR="5080" indent="220979" algn="just">
              <a:lnSpc>
                <a:spcPct val="104400"/>
              </a:lnSpc>
              <a:spcBef>
                <a:spcPts val="50"/>
              </a:spcBef>
            </a:pPr>
            <a:r>
              <a:rPr lang="ru-RU" sz="900" b="1" spc="-5" dirty="0" smtClean="0">
                <a:latin typeface="Calibri"/>
                <a:cs typeface="Calibri"/>
              </a:rPr>
              <a:t>Н</a:t>
            </a:r>
            <a:r>
              <a:rPr sz="900" b="1" spc="-5" dirty="0" err="1" smtClean="0">
                <a:latin typeface="Calibri"/>
                <a:cs typeface="Calibri"/>
              </a:rPr>
              <a:t>аселени</a:t>
            </a:r>
            <a:r>
              <a:rPr lang="ru-RU" sz="900" b="1" spc="-5" dirty="0" smtClean="0">
                <a:latin typeface="Calibri"/>
                <a:cs typeface="Calibri"/>
              </a:rPr>
              <a:t>е</a:t>
            </a:r>
            <a:r>
              <a:rPr sz="900" b="1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составляет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200 </a:t>
            </a:r>
            <a:r>
              <a:rPr sz="900" dirty="0">
                <a:latin typeface="Calibri"/>
                <a:cs typeface="Calibri"/>
              </a:rPr>
              <a:t>636</a:t>
            </a:r>
            <a:r>
              <a:rPr sz="900" spc="-114" dirty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чел</a:t>
            </a:r>
            <a:r>
              <a:rPr sz="900" spc="-5" dirty="0" smtClean="0">
                <a:latin typeface="Calibri"/>
                <a:cs typeface="Calibri"/>
              </a:rPr>
              <a:t>.</a:t>
            </a:r>
            <a:endParaRPr lang="ru-RU" sz="900" dirty="0" smtClean="0">
              <a:latin typeface="Calibri"/>
              <a:cs typeface="Calibri"/>
            </a:endParaRPr>
          </a:p>
          <a:p>
            <a:pPr marL="12700" marR="5080" indent="220979" algn="just">
              <a:lnSpc>
                <a:spcPct val="104400"/>
              </a:lnSpc>
              <a:spcBef>
                <a:spcPts val="50"/>
              </a:spcBef>
            </a:pPr>
            <a:r>
              <a:rPr sz="900" spc="-5" dirty="0" err="1" smtClean="0">
                <a:latin typeface="Calibri"/>
                <a:cs typeface="Calibri"/>
              </a:rPr>
              <a:t>Штатная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численность </a:t>
            </a:r>
            <a:r>
              <a:rPr sz="900" spc="-5" dirty="0" err="1">
                <a:latin typeface="Calibri"/>
                <a:cs typeface="Calibri"/>
              </a:rPr>
              <a:t>работников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lang="ru-RU" sz="900" spc="-5" dirty="0" smtClean="0">
                <a:latin typeface="Calibri"/>
                <a:cs typeface="Calibri"/>
              </a:rPr>
              <a:t>-</a:t>
            </a:r>
            <a:r>
              <a:rPr sz="900" spc="-5" dirty="0" smtClean="0">
                <a:latin typeface="Calibri"/>
                <a:cs typeface="Calibri"/>
              </a:rPr>
              <a:t>3</a:t>
            </a:r>
            <a:r>
              <a:rPr lang="ru-RU" sz="900" spc="-5" dirty="0" smtClean="0">
                <a:latin typeface="Calibri"/>
                <a:cs typeface="Calibri"/>
              </a:rPr>
              <a:t>60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 err="1">
                <a:latin typeface="Calibri"/>
                <a:cs typeface="Calibri"/>
              </a:rPr>
              <a:t>шт.ед</a:t>
            </a:r>
            <a:r>
              <a:rPr sz="900" spc="-5" dirty="0" smtClean="0">
                <a:latin typeface="Calibri"/>
                <a:cs typeface="Calibri"/>
              </a:rPr>
              <a:t>.</a:t>
            </a:r>
            <a:r>
              <a:rPr lang="ru-RU" sz="900" spc="-5" dirty="0" smtClean="0">
                <a:latin typeface="Calibri"/>
                <a:cs typeface="Calibri"/>
              </a:rPr>
              <a:t> </a:t>
            </a:r>
          </a:p>
          <a:p>
            <a:pPr marL="189230" algn="just">
              <a:lnSpc>
                <a:spcPct val="100000"/>
              </a:lnSpc>
              <a:spcBef>
                <a:spcPts val="5"/>
              </a:spcBef>
            </a:pPr>
            <a:r>
              <a:rPr lang="ru-RU" sz="900" spc="-5" dirty="0" smtClean="0">
                <a:latin typeface="Calibri"/>
                <a:cs typeface="Calibri"/>
              </a:rPr>
              <a:t>  (</a:t>
            </a:r>
            <a:r>
              <a:rPr sz="900" spc="-5" dirty="0" err="1" smtClean="0">
                <a:latin typeface="Calibri"/>
                <a:cs typeface="Calibri"/>
              </a:rPr>
              <a:t>работников</a:t>
            </a:r>
            <a:r>
              <a:rPr lang="ru-RU" sz="900" spc="-5" dirty="0" smtClean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локомотивных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бригад </a:t>
            </a:r>
            <a:r>
              <a:rPr sz="900" dirty="0">
                <a:latin typeface="Calibri"/>
                <a:cs typeface="Calibri"/>
              </a:rPr>
              <a:t>- </a:t>
            </a:r>
            <a:r>
              <a:rPr lang="ru-RU" sz="900" dirty="0" smtClean="0">
                <a:latin typeface="Calibri"/>
                <a:cs typeface="Calibri"/>
              </a:rPr>
              <a:t>291</a:t>
            </a:r>
            <a:r>
              <a:rPr sz="900" spc="-85" dirty="0" smtClean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шт.ед</a:t>
            </a:r>
            <a:r>
              <a:rPr sz="900" spc="-5" dirty="0" smtClean="0">
                <a:latin typeface="Calibri"/>
                <a:cs typeface="Calibri"/>
              </a:rPr>
              <a:t>.</a:t>
            </a:r>
            <a:r>
              <a:rPr lang="ru-RU" sz="900" spc="-5" dirty="0" smtClean="0">
                <a:latin typeface="Calibri"/>
                <a:cs typeface="Calibri"/>
              </a:rPr>
              <a:t>)</a:t>
            </a:r>
          </a:p>
          <a:p>
            <a:pPr marL="189230" algn="just">
              <a:lnSpc>
                <a:spcPct val="100000"/>
              </a:lnSpc>
              <a:spcBef>
                <a:spcPts val="5"/>
              </a:spcBef>
            </a:pPr>
            <a:endParaRPr lang="ru-RU" sz="900" b="1" dirty="0" smtClean="0">
              <a:cs typeface="Calibri"/>
            </a:endParaRPr>
          </a:p>
          <a:p>
            <a:pPr marL="189230" algn="just">
              <a:lnSpc>
                <a:spcPct val="100000"/>
              </a:lnSpc>
              <a:spcBef>
                <a:spcPts val="5"/>
              </a:spcBef>
            </a:pPr>
            <a:r>
              <a:rPr lang="ru-RU" sz="900" b="1" dirty="0" smtClean="0">
                <a:cs typeface="Calibri"/>
              </a:rPr>
              <a:t>   Вид </a:t>
            </a:r>
            <a:r>
              <a:rPr lang="ru-RU" sz="900" b="1" spc="-5" dirty="0" smtClean="0">
                <a:cs typeface="Calibri"/>
              </a:rPr>
              <a:t>тяги: </a:t>
            </a:r>
            <a:r>
              <a:rPr lang="ru-RU" sz="900" spc="-5" dirty="0" smtClean="0">
                <a:cs typeface="Calibri"/>
              </a:rPr>
              <a:t>тепловозная.</a:t>
            </a:r>
            <a:endParaRPr lang="ru-RU" sz="900" dirty="0" smtClean="0">
              <a:cs typeface="Calibri"/>
            </a:endParaRPr>
          </a:p>
          <a:p>
            <a:pPr marL="213360" algn="just">
              <a:lnSpc>
                <a:spcPct val="100000"/>
              </a:lnSpc>
            </a:pPr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Среднемесячная</a:t>
            </a:r>
            <a:r>
              <a:rPr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5" dirty="0" err="1">
                <a:solidFill>
                  <a:srgbClr val="FF0000"/>
                </a:solidFill>
                <a:latin typeface="Calibri"/>
                <a:cs typeface="Calibri"/>
              </a:rPr>
              <a:t>заработная</a:t>
            </a: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плата</a:t>
            </a:r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</a:p>
          <a:p>
            <a:pPr marL="213360" algn="just">
              <a:lnSpc>
                <a:spcPct val="100000"/>
              </a:lnSpc>
            </a:pPr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lang="ru-RU" sz="900" i="1" spc="-5" dirty="0" smtClean="0">
                <a:latin typeface="Calibri"/>
                <a:cs typeface="Calibri"/>
              </a:rPr>
              <a:t>машинист инструктор </a:t>
            </a:r>
            <a:r>
              <a:rPr lang="ru-RU" sz="900" i="1" spc="-5" dirty="0" err="1" smtClean="0">
                <a:latin typeface="Calibri"/>
                <a:cs typeface="Calibri"/>
              </a:rPr>
              <a:t>лб</a:t>
            </a:r>
            <a:r>
              <a:rPr lang="ru-RU" sz="900" i="1" spc="-5" dirty="0" smtClean="0">
                <a:latin typeface="Calibri"/>
                <a:cs typeface="Calibri"/>
              </a:rPr>
              <a:t> – </a:t>
            </a:r>
            <a:r>
              <a:rPr lang="ru-RU" sz="900" b="1" i="1" spc="-5" dirty="0" smtClean="0">
                <a:latin typeface="Calibri"/>
                <a:cs typeface="Calibri"/>
              </a:rPr>
              <a:t>115 100 </a:t>
            </a:r>
            <a:r>
              <a:rPr lang="ru-RU" sz="900" i="1" spc="-5" dirty="0" smtClean="0">
                <a:latin typeface="Calibri"/>
                <a:cs typeface="Calibri"/>
              </a:rPr>
              <a:t>руб.</a:t>
            </a:r>
          </a:p>
          <a:p>
            <a:pPr marL="213360" algn="just">
              <a:lnSpc>
                <a:spcPct val="100000"/>
              </a:lnSpc>
            </a:pPr>
            <a:r>
              <a:rPr lang="ru-RU" sz="900" i="1" spc="-5" dirty="0" smtClean="0">
                <a:latin typeface="Calibri"/>
                <a:cs typeface="Calibri"/>
              </a:rPr>
              <a:t>  дежурный локомотивного депо – </a:t>
            </a:r>
            <a:r>
              <a:rPr lang="ru-RU" sz="900" b="1" i="1" spc="-5" dirty="0" smtClean="0">
                <a:latin typeface="Calibri"/>
                <a:cs typeface="Calibri"/>
              </a:rPr>
              <a:t>100 953 </a:t>
            </a:r>
            <a:r>
              <a:rPr lang="ru-RU" sz="900" i="1" spc="-5" dirty="0" smtClean="0">
                <a:latin typeface="Calibri"/>
                <a:cs typeface="Calibri"/>
              </a:rPr>
              <a:t>руб.</a:t>
            </a:r>
          </a:p>
          <a:p>
            <a:pPr marL="213360" algn="just">
              <a:lnSpc>
                <a:spcPct val="100000"/>
              </a:lnSpc>
            </a:pPr>
            <a:r>
              <a:rPr lang="ru-RU" sz="900" i="1" spc="-5" dirty="0" smtClean="0">
                <a:latin typeface="Calibri"/>
                <a:cs typeface="Calibri"/>
              </a:rPr>
              <a:t>  </a:t>
            </a:r>
            <a:r>
              <a:rPr sz="900" i="1" spc="-5" dirty="0" err="1" smtClean="0">
                <a:latin typeface="Calibri"/>
                <a:cs typeface="Calibri"/>
              </a:rPr>
              <a:t>машинист</a:t>
            </a:r>
            <a:r>
              <a:rPr lang="ru-RU" sz="900" dirty="0" smtClean="0">
                <a:latin typeface="Calibri"/>
                <a:cs typeface="Calibri"/>
              </a:rPr>
              <a:t> </a:t>
            </a:r>
            <a:r>
              <a:rPr sz="900" i="1" spc="-5" dirty="0" err="1" smtClean="0">
                <a:latin typeface="Calibri"/>
                <a:cs typeface="Calibri"/>
              </a:rPr>
              <a:t>локомотива</a:t>
            </a:r>
            <a:r>
              <a:rPr sz="900" i="1" spc="-5" dirty="0" smtClean="0">
                <a:latin typeface="Calibri"/>
                <a:cs typeface="Calibri"/>
              </a:rPr>
              <a:t> </a:t>
            </a:r>
            <a:r>
              <a:rPr lang="ru-RU" sz="900" i="1" spc="-5" dirty="0" smtClean="0">
                <a:latin typeface="Calibri"/>
                <a:cs typeface="Calibri"/>
              </a:rPr>
              <a:t>- </a:t>
            </a:r>
            <a:r>
              <a:rPr lang="ru-RU" sz="900" b="1" i="1" spc="-5" dirty="0" smtClean="0">
                <a:latin typeface="Calibri"/>
                <a:cs typeface="Calibri"/>
              </a:rPr>
              <a:t>110</a:t>
            </a:r>
            <a:r>
              <a:rPr sz="900" b="1" i="1" dirty="0" smtClean="0">
                <a:latin typeface="Calibri"/>
                <a:cs typeface="Calibri"/>
              </a:rPr>
              <a:t> 9</a:t>
            </a:r>
            <a:r>
              <a:rPr lang="ru-RU" sz="900" b="1" i="1" dirty="0" smtClean="0">
                <a:latin typeface="Calibri"/>
                <a:cs typeface="Calibri"/>
              </a:rPr>
              <a:t>75</a:t>
            </a:r>
            <a:r>
              <a:rPr sz="900" b="1" i="1" dirty="0" smtClean="0">
                <a:latin typeface="Calibri"/>
                <a:cs typeface="Calibri"/>
              </a:rPr>
              <a:t> </a:t>
            </a:r>
            <a:r>
              <a:rPr sz="900" i="1" dirty="0" smtClean="0">
                <a:latin typeface="Calibri"/>
                <a:cs typeface="Calibri"/>
              </a:rPr>
              <a:t>р</a:t>
            </a:r>
            <a:r>
              <a:rPr lang="ru-RU" sz="900" i="1" dirty="0" err="1" smtClean="0">
                <a:latin typeface="Calibri"/>
                <a:cs typeface="Calibri"/>
              </a:rPr>
              <a:t>уб</a:t>
            </a:r>
            <a:r>
              <a:rPr lang="ru-RU" sz="900" i="1" dirty="0" smtClean="0">
                <a:latin typeface="Calibri"/>
                <a:cs typeface="Calibri"/>
              </a:rPr>
              <a:t>.</a:t>
            </a:r>
          </a:p>
          <a:p>
            <a:pPr marL="213360" algn="just">
              <a:lnSpc>
                <a:spcPct val="100000"/>
              </a:lnSpc>
            </a:pPr>
            <a:r>
              <a:rPr lang="ru-RU" sz="900" i="1" spc="-5" dirty="0" smtClean="0">
                <a:latin typeface="Calibri"/>
                <a:cs typeface="Calibri"/>
              </a:rPr>
              <a:t>  </a:t>
            </a:r>
            <a:r>
              <a:rPr sz="900" i="1" spc="-5" dirty="0" err="1" smtClean="0">
                <a:latin typeface="Calibri"/>
                <a:cs typeface="Calibri"/>
              </a:rPr>
              <a:t>помощник</a:t>
            </a:r>
            <a:r>
              <a:rPr sz="900" i="1" spc="-5" dirty="0" smtClean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машиниста  локомотива </a:t>
            </a:r>
            <a:r>
              <a:rPr sz="900" i="1" dirty="0">
                <a:latin typeface="Calibri"/>
                <a:cs typeface="Calibri"/>
              </a:rPr>
              <a:t>– </a:t>
            </a:r>
            <a:r>
              <a:rPr lang="ru-RU" sz="900" b="1" i="1" dirty="0" smtClean="0">
                <a:latin typeface="Calibri"/>
                <a:cs typeface="Calibri"/>
              </a:rPr>
              <a:t>95</a:t>
            </a:r>
            <a:r>
              <a:rPr sz="900" b="1" i="1" spc="-5" dirty="0" smtClean="0">
                <a:latin typeface="Calibri"/>
                <a:cs typeface="Calibri"/>
              </a:rPr>
              <a:t> </a:t>
            </a:r>
            <a:r>
              <a:rPr lang="ru-RU" sz="900" b="1" i="1" spc="-5" dirty="0" smtClean="0">
                <a:latin typeface="Calibri"/>
                <a:cs typeface="Calibri"/>
              </a:rPr>
              <a:t>173</a:t>
            </a:r>
            <a:r>
              <a:rPr sz="900" b="1" i="1" spc="-55" dirty="0" smtClean="0">
                <a:latin typeface="Calibri"/>
                <a:cs typeface="Calibri"/>
              </a:rPr>
              <a:t> </a:t>
            </a:r>
            <a:r>
              <a:rPr sz="900" i="1" dirty="0" smtClean="0">
                <a:latin typeface="Calibri"/>
                <a:cs typeface="Calibri"/>
              </a:rPr>
              <a:t>р</a:t>
            </a:r>
            <a:r>
              <a:rPr lang="ru-RU" sz="900" i="1" dirty="0" err="1" smtClean="0">
                <a:latin typeface="Calibri"/>
                <a:cs typeface="Calibri"/>
              </a:rPr>
              <a:t>уб</a:t>
            </a:r>
            <a:r>
              <a:rPr lang="ru-RU" sz="900" i="1" dirty="0" smtClean="0"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8" y="2190750"/>
            <a:ext cx="3045461" cy="34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100"/>
              </a:spcBef>
            </a:pPr>
            <a:r>
              <a:rPr sz="9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Инфраструктура:</a:t>
            </a:r>
            <a:endParaRPr sz="900" dirty="0">
              <a:latin typeface="Calibri"/>
              <a:cs typeface="Calibri"/>
            </a:endParaRPr>
          </a:p>
          <a:p>
            <a:pPr marL="71755" indent="-59690" algn="just">
              <a:lnSpc>
                <a:spcPct val="100000"/>
              </a:lnSpc>
              <a:buChar char="-"/>
              <a:tabLst>
                <a:tab pos="72390" algn="l"/>
              </a:tabLst>
            </a:pPr>
            <a:r>
              <a:rPr lang="ru-RU" sz="900" b="1" spc="-5" dirty="0" smtClean="0">
                <a:latin typeface="Calibri"/>
                <a:cs typeface="Calibri"/>
              </a:rPr>
              <a:t> </a:t>
            </a:r>
            <a:r>
              <a:rPr sz="900" b="1" spc="-5" dirty="0" smtClean="0">
                <a:latin typeface="Calibri"/>
                <a:cs typeface="Calibri"/>
              </a:rPr>
              <a:t>58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детских муниципальных</a:t>
            </a:r>
            <a:r>
              <a:rPr sz="900" spc="-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садов.</a:t>
            </a:r>
          </a:p>
          <a:p>
            <a:pPr marL="12700" marR="5080" algn="just">
              <a:lnSpc>
                <a:spcPct val="100000"/>
              </a:lnSpc>
              <a:buChar char="-"/>
              <a:tabLst>
                <a:tab pos="102870" algn="l"/>
              </a:tabLst>
            </a:pPr>
            <a:r>
              <a:rPr lang="ru-RU" sz="900" b="1" spc="-5" dirty="0" smtClean="0">
                <a:latin typeface="Calibri"/>
                <a:cs typeface="Calibri"/>
              </a:rPr>
              <a:t> </a:t>
            </a:r>
            <a:r>
              <a:rPr sz="900" b="1" spc="-5" dirty="0" smtClean="0">
                <a:latin typeface="Calibri"/>
                <a:cs typeface="Calibri"/>
              </a:rPr>
              <a:t>25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средних общеобразовательных </a:t>
            </a:r>
            <a:r>
              <a:rPr sz="900" spc="-5" dirty="0" err="1">
                <a:latin typeface="Calibri"/>
                <a:cs typeface="Calibri"/>
              </a:rPr>
              <a:t>учреждений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5" dirty="0" smtClean="0">
                <a:latin typeface="Calibri"/>
                <a:cs typeface="Calibri"/>
              </a:rPr>
              <a:t>(</a:t>
            </a:r>
            <a:r>
              <a:rPr lang="ru-RU" sz="900" b="1" spc="-5" dirty="0" smtClean="0">
                <a:latin typeface="Calibri"/>
                <a:cs typeface="Calibri"/>
              </a:rPr>
              <a:t>14</a:t>
            </a:r>
            <a:r>
              <a:rPr lang="ru-RU" sz="900" spc="-5" dirty="0" smtClean="0">
                <a:latin typeface="Calibri"/>
                <a:cs typeface="Calibri"/>
              </a:rPr>
              <a:t> - </a:t>
            </a:r>
            <a:r>
              <a:rPr sz="900" spc="-5" dirty="0" smtClean="0">
                <a:latin typeface="Calibri"/>
                <a:cs typeface="Calibri"/>
              </a:rPr>
              <a:t>МБОУ  СОШ, </a:t>
            </a:r>
            <a:r>
              <a:rPr lang="ru-RU" sz="900" b="1" spc="-5" dirty="0" smtClean="0">
                <a:latin typeface="Calibri"/>
                <a:cs typeface="Calibri"/>
              </a:rPr>
              <a:t>2</a:t>
            </a:r>
            <a:r>
              <a:rPr lang="ru-RU" sz="900" spc="-5" dirty="0" smtClean="0">
                <a:latin typeface="Calibri"/>
                <a:cs typeface="Calibri"/>
              </a:rPr>
              <a:t> - в</a:t>
            </a:r>
            <a:r>
              <a:rPr sz="900" spc="-5" dirty="0" err="1" smtClean="0">
                <a:latin typeface="Calibri"/>
                <a:cs typeface="Calibri"/>
              </a:rPr>
              <a:t>ечерн</a:t>
            </a:r>
            <a:r>
              <a:rPr lang="ru-RU" sz="900" spc="-5" dirty="0" smtClean="0">
                <a:latin typeface="Calibri"/>
                <a:cs typeface="Calibri"/>
              </a:rPr>
              <a:t>их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школ</a:t>
            </a:r>
            <a:r>
              <a:rPr lang="ru-RU" sz="900" spc="-5" dirty="0" err="1" smtClean="0">
                <a:latin typeface="Calibri"/>
                <a:cs typeface="Calibri"/>
              </a:rPr>
              <a:t>ы</a:t>
            </a:r>
            <a:r>
              <a:rPr sz="900" spc="-5" dirty="0" smtClean="0">
                <a:latin typeface="Calibri"/>
                <a:cs typeface="Calibri"/>
              </a:rPr>
              <a:t> , </a:t>
            </a:r>
            <a:r>
              <a:rPr sz="900" b="1" dirty="0">
                <a:latin typeface="Calibri"/>
                <a:cs typeface="Calibri"/>
              </a:rPr>
              <a:t>3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lang="ru-RU" sz="900" dirty="0" smtClean="0">
                <a:latin typeface="Calibri"/>
                <a:cs typeface="Calibri"/>
              </a:rPr>
              <a:t>- </a:t>
            </a:r>
            <a:r>
              <a:rPr sz="900" spc="-5" dirty="0" err="1" smtClean="0">
                <a:latin typeface="Calibri"/>
                <a:cs typeface="Calibri"/>
              </a:rPr>
              <a:t>Гимназии</a:t>
            </a:r>
            <a:r>
              <a:rPr sz="900" spc="-5" dirty="0">
                <a:latin typeface="Calibri"/>
                <a:cs typeface="Calibri"/>
              </a:rPr>
              <a:t>, </a:t>
            </a:r>
            <a:r>
              <a:rPr lang="ru-RU" sz="900" b="1" spc="-5" dirty="0" smtClean="0">
                <a:latin typeface="Calibri"/>
                <a:cs typeface="Calibri"/>
              </a:rPr>
              <a:t>3 </a:t>
            </a:r>
            <a:r>
              <a:rPr lang="ru-RU" sz="900" spc="-5" dirty="0" smtClean="0">
                <a:latin typeface="Calibri"/>
                <a:cs typeface="Calibri"/>
              </a:rPr>
              <a:t>-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МАОУ </a:t>
            </a:r>
            <a:r>
              <a:rPr sz="900" dirty="0" err="1" smtClean="0">
                <a:latin typeface="Calibri"/>
                <a:cs typeface="Calibri"/>
              </a:rPr>
              <a:t>Лицей</a:t>
            </a:r>
            <a:r>
              <a:rPr sz="900" spc="-5" dirty="0" smtClean="0">
                <a:latin typeface="Calibri"/>
                <a:cs typeface="Calibri"/>
              </a:rPr>
              <a:t>, </a:t>
            </a:r>
            <a:r>
              <a:rPr sz="900" dirty="0">
                <a:latin typeface="Calibri"/>
                <a:cs typeface="Calibri"/>
              </a:rPr>
              <a:t>Кадетская</a:t>
            </a:r>
            <a:r>
              <a:rPr sz="900" spc="-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школа).</a:t>
            </a:r>
          </a:p>
          <a:p>
            <a:pPr marL="12700" marR="5080" algn="just">
              <a:lnSpc>
                <a:spcPct val="100000"/>
              </a:lnSpc>
              <a:buChar char="-"/>
              <a:tabLst>
                <a:tab pos="125730" algn="l"/>
              </a:tabLst>
            </a:pPr>
            <a:r>
              <a:rPr lang="ru-RU" sz="900" spc="-5" dirty="0" smtClean="0">
                <a:latin typeface="Calibri"/>
                <a:cs typeface="Calibri"/>
              </a:rPr>
              <a:t> </a:t>
            </a:r>
            <a:r>
              <a:rPr sz="900" spc="-5" dirty="0" smtClean="0">
                <a:latin typeface="Calibri"/>
                <a:cs typeface="Calibri"/>
              </a:rPr>
              <a:t>ЧУЗ </a:t>
            </a:r>
            <a:r>
              <a:rPr sz="900" spc="-5" dirty="0">
                <a:latin typeface="Calibri"/>
                <a:cs typeface="Calibri"/>
              </a:rPr>
              <a:t>«Медицина-РЖД» </a:t>
            </a:r>
            <a:r>
              <a:rPr sz="900" dirty="0">
                <a:latin typeface="Calibri"/>
                <a:cs typeface="Calibri"/>
              </a:rPr>
              <a:t>г. </a:t>
            </a:r>
            <a:r>
              <a:rPr sz="900" spc="-5" dirty="0">
                <a:latin typeface="Calibri"/>
                <a:cs typeface="Calibri"/>
              </a:rPr>
              <a:t>Южно-Сахалинск, Сахалинская  областная клиническая больница, городская больница </a:t>
            </a:r>
            <a:r>
              <a:rPr sz="900" dirty="0">
                <a:latin typeface="Calibri"/>
                <a:cs typeface="Calibri"/>
              </a:rPr>
              <a:t>им.  </a:t>
            </a:r>
            <a:r>
              <a:rPr sz="900" spc="-5" dirty="0">
                <a:latin typeface="Calibri"/>
                <a:cs typeface="Calibri"/>
              </a:rPr>
              <a:t>Анкудинова, </a:t>
            </a:r>
            <a:r>
              <a:rPr sz="900" dirty="0">
                <a:latin typeface="Calibri"/>
                <a:cs typeface="Calibri"/>
              </a:rPr>
              <a:t>4 </a:t>
            </a:r>
            <a:r>
              <a:rPr sz="900" spc="-5" dirty="0">
                <a:latin typeface="Calibri"/>
                <a:cs typeface="Calibri"/>
              </a:rPr>
              <a:t>городских поликлиники, </a:t>
            </a:r>
            <a:r>
              <a:rPr sz="900" dirty="0">
                <a:latin typeface="Calibri"/>
                <a:cs typeface="Calibri"/>
              </a:rPr>
              <a:t>2 </a:t>
            </a:r>
            <a:r>
              <a:rPr sz="900" spc="-5" dirty="0">
                <a:latin typeface="Calibri"/>
                <a:cs typeface="Calibri"/>
              </a:rPr>
              <a:t>Госпиталя </a:t>
            </a:r>
            <a:r>
              <a:rPr sz="900" dirty="0">
                <a:latin typeface="Calibri"/>
                <a:cs typeface="Calibri"/>
              </a:rPr>
              <a:t>МВД и  </a:t>
            </a:r>
            <a:r>
              <a:rPr sz="900" spc="-5" dirty="0" err="1" smtClean="0">
                <a:latin typeface="Calibri"/>
                <a:cs typeface="Calibri"/>
              </a:rPr>
              <a:t>Погранвойск</a:t>
            </a:r>
            <a:r>
              <a:rPr sz="900" spc="-5" dirty="0" smtClean="0">
                <a:latin typeface="Calibri"/>
                <a:cs typeface="Calibri"/>
              </a:rPr>
              <a:t>.</a:t>
            </a:r>
            <a:r>
              <a:rPr lang="ru-RU" sz="900" b="1" i="1" u="sng" dirty="0" smtClean="0">
                <a:uFill>
                  <a:solidFill>
                    <a:srgbClr val="000000"/>
                  </a:solidFill>
                </a:uFill>
                <a:cs typeface="Calibri"/>
              </a:rPr>
              <a:t>                                                                                                               </a:t>
            </a:r>
          </a:p>
          <a:p>
            <a:pPr marL="12700" marR="5080" algn="just">
              <a:lnSpc>
                <a:spcPct val="100000"/>
              </a:lnSpc>
              <a:tabLst>
                <a:tab pos="125730" algn="l"/>
              </a:tabLst>
            </a:pPr>
            <a:r>
              <a:rPr lang="ru-RU" sz="900" b="1" i="1" dirty="0" smtClean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</a:p>
          <a:p>
            <a:pPr marL="12700" marR="5080" algn="just">
              <a:lnSpc>
                <a:spcPct val="100000"/>
              </a:lnSpc>
              <a:tabLst>
                <a:tab pos="125730" algn="l"/>
              </a:tabLst>
            </a:pPr>
            <a:r>
              <a:rPr lang="ru-RU" sz="900" b="1" i="1" dirty="0" smtClean="0">
                <a:uFill>
                  <a:solidFill>
                    <a:srgbClr val="000000"/>
                  </a:solidFill>
                </a:uFill>
                <a:cs typeface="Calibri"/>
              </a:rPr>
              <a:t>  </a:t>
            </a:r>
            <a:r>
              <a:rPr lang="ru-RU" sz="900" b="1" i="1" u="sng" dirty="0" smtClean="0">
                <a:uFill>
                  <a:solidFill>
                    <a:srgbClr val="000000"/>
                  </a:solidFill>
                </a:uFill>
                <a:cs typeface="Calibri"/>
              </a:rPr>
              <a:t>В </a:t>
            </a:r>
            <a:r>
              <a:rPr lang="ru-RU" sz="900" b="1" i="1" u="sng" spc="-5" dirty="0" smtClean="0">
                <a:uFill>
                  <a:solidFill>
                    <a:srgbClr val="000000"/>
                  </a:solidFill>
                </a:uFill>
                <a:cs typeface="Calibri"/>
              </a:rPr>
              <a:t>случае положительного </a:t>
            </a:r>
            <a:r>
              <a:rPr lang="ru-RU" sz="900" b="1" i="1" u="sng" dirty="0" smtClean="0">
                <a:uFill>
                  <a:solidFill>
                    <a:srgbClr val="000000"/>
                  </a:solidFill>
                </a:uFill>
                <a:cs typeface="Calibri"/>
              </a:rPr>
              <a:t>решения к</a:t>
            </a:r>
            <a:r>
              <a:rPr lang="ru-RU" sz="900" b="1" i="1" u="sng" spc="-85" dirty="0" smtClean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ru-RU" sz="900" b="1" i="1" u="sng" spc="-5" dirty="0" smtClean="0">
                <a:uFill>
                  <a:solidFill>
                    <a:srgbClr val="000000"/>
                  </a:solidFill>
                </a:uFill>
                <a:cs typeface="Calibri"/>
              </a:rPr>
              <a:t>переезду</a:t>
            </a:r>
            <a:r>
              <a:rPr lang="ru-RU" sz="900" u="sng" spc="-5" dirty="0" smtClean="0">
                <a:uFill>
                  <a:solidFill>
                    <a:srgbClr val="000000"/>
                  </a:solidFill>
                </a:uFill>
                <a:cs typeface="Calibri"/>
              </a:rPr>
              <a:t>:</a:t>
            </a:r>
            <a:r>
              <a:rPr lang="ru-RU" sz="900" u="sng" spc="-5" dirty="0" smtClean="0">
                <a:cs typeface="Calibri"/>
              </a:rPr>
              <a:t> </a:t>
            </a:r>
            <a:endParaRPr lang="ru-RU" sz="900" u="sng" dirty="0">
              <a:latin typeface="Calibri"/>
              <a:cs typeface="Calibri"/>
            </a:endParaRPr>
          </a:p>
          <a:p>
            <a:pPr marL="12700" marR="5080" algn="just">
              <a:tabLst>
                <a:tab pos="125730" algn="l"/>
              </a:tabLst>
            </a:pPr>
            <a:r>
              <a:rPr lang="ru-RU" sz="9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При наличии </a:t>
            </a:r>
            <a:r>
              <a:rPr lang="ru-RU" sz="900" dirty="0" smtClean="0">
                <a:cs typeface="Calibri"/>
              </a:rPr>
              <a:t>свободного </a:t>
            </a:r>
            <a:r>
              <a:rPr lang="ru-RU" sz="900" spc="-5" dirty="0" smtClean="0">
                <a:cs typeface="Calibri"/>
              </a:rPr>
              <a:t>жилищного </a:t>
            </a:r>
            <a:r>
              <a:rPr lang="ru-RU" sz="900" dirty="0" smtClean="0">
                <a:cs typeface="Calibri"/>
              </a:rPr>
              <a:t>фонда компании  возможность</a:t>
            </a:r>
            <a:r>
              <a:rPr lang="ru-RU" sz="900" spc="-145" dirty="0" smtClean="0">
                <a:cs typeface="Calibri"/>
              </a:rPr>
              <a:t>  </a:t>
            </a:r>
            <a:r>
              <a:rPr lang="ru-RU" sz="900" spc="-5" dirty="0" smtClean="0">
                <a:cs typeface="Calibri"/>
              </a:rPr>
              <a:t>предоставления служебной квартиры.</a:t>
            </a:r>
            <a:endParaRPr lang="ru-RU" sz="900" dirty="0" smtClean="0"/>
          </a:p>
          <a:p>
            <a:pPr marL="12700" marR="5080" algn="just">
              <a:tabLst>
                <a:tab pos="125730" algn="l"/>
              </a:tabLst>
            </a:pPr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  </a:t>
            </a: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Стоимость</a:t>
            </a:r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аренды</a:t>
            </a:r>
            <a:r>
              <a:rPr lang="ru-RU" sz="9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жилья</a:t>
            </a:r>
            <a:r>
              <a:rPr sz="900" spc="-5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lang="ru-RU" sz="900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 algn="just">
              <a:tabLst>
                <a:tab pos="125730" algn="l"/>
              </a:tabLst>
            </a:pPr>
            <a:r>
              <a:rPr lang="ru-RU" sz="900" spc="-5" dirty="0" smtClean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благоустроенное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5" dirty="0" err="1">
                <a:latin typeface="Calibri"/>
                <a:cs typeface="Calibri"/>
              </a:rPr>
              <a:t>от</a:t>
            </a:r>
            <a:r>
              <a:rPr sz="900" spc="5" dirty="0">
                <a:latin typeface="Calibri"/>
                <a:cs typeface="Calibri"/>
              </a:rPr>
              <a:t>  </a:t>
            </a:r>
            <a:r>
              <a:rPr sz="900" b="1" spc="-5" dirty="0" smtClean="0">
                <a:latin typeface="Calibri"/>
                <a:cs typeface="Calibri"/>
              </a:rPr>
              <a:t>2</a:t>
            </a:r>
            <a:r>
              <a:rPr lang="ru-RU" sz="900" b="1" spc="-5" dirty="0" smtClean="0">
                <a:latin typeface="Calibri"/>
                <a:cs typeface="Calibri"/>
              </a:rPr>
              <a:t>5</a:t>
            </a:r>
            <a:r>
              <a:rPr sz="900" b="1" spc="-5" dirty="0" smtClean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000 </a:t>
            </a:r>
            <a:r>
              <a:rPr sz="900" spc="-5" dirty="0" err="1" smtClean="0">
                <a:latin typeface="Calibri"/>
                <a:cs typeface="Calibri"/>
              </a:rPr>
              <a:t>руб</a:t>
            </a:r>
            <a:r>
              <a:rPr sz="900" spc="-5" dirty="0" smtClean="0">
                <a:latin typeface="Calibri"/>
                <a:cs typeface="Calibri"/>
              </a:rPr>
              <a:t>.</a:t>
            </a:r>
            <a:endParaRPr lang="ru-RU" sz="900" spc="-5" dirty="0" smtClean="0">
              <a:latin typeface="Calibri"/>
              <a:cs typeface="Calibri"/>
            </a:endParaRPr>
          </a:p>
          <a:p>
            <a:pPr marL="12700" marR="5080" algn="just">
              <a:tabLst>
                <a:tab pos="125730" algn="l"/>
              </a:tabLst>
            </a:pPr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  </a:t>
            </a:r>
            <a:r>
              <a:rPr lang="ru-RU" sz="900" i="1" dirty="0" smtClean="0">
                <a:solidFill>
                  <a:srgbClr val="FF0000"/>
                </a:solidFill>
              </a:rPr>
              <a:t>Стоимость приобретения жилья - </a:t>
            </a:r>
            <a:r>
              <a:rPr lang="ru-RU" sz="900" dirty="0" smtClean="0"/>
              <a:t>от </a:t>
            </a:r>
            <a:r>
              <a:rPr lang="ru-RU" sz="900" b="1" dirty="0" smtClean="0"/>
              <a:t>4 500 000 </a:t>
            </a:r>
            <a:r>
              <a:rPr lang="ru-RU" sz="900" dirty="0" smtClean="0"/>
              <a:t>руб.</a:t>
            </a:r>
            <a:r>
              <a:rPr lang="ru-RU" sz="900" b="1" u="sng" spc="-5" dirty="0" smtClean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</a:p>
          <a:p>
            <a:pPr marL="12700" marR="5080" algn="just">
              <a:tabLst>
                <a:tab pos="125730" algn="l"/>
              </a:tabLst>
            </a:pPr>
            <a:endParaRPr lang="ru-RU" sz="900" b="1" u="sng" spc="-5" dirty="0" smtClean="0">
              <a:uFill>
                <a:solidFill>
                  <a:srgbClr val="000000"/>
                </a:solidFill>
              </a:uFill>
              <a:cs typeface="Calibri"/>
            </a:endParaRPr>
          </a:p>
          <a:p>
            <a:pPr marL="12700" marR="5080" algn="just">
              <a:tabLst>
                <a:tab pos="125730" algn="l"/>
              </a:tabLst>
            </a:pPr>
            <a:r>
              <a:rPr lang="ru-RU" sz="900" b="1" u="sng" spc="-5" dirty="0" smtClean="0">
                <a:uFill>
                  <a:solidFill>
                    <a:srgbClr val="000000"/>
                  </a:solidFill>
                </a:uFill>
                <a:cs typeface="Calibri"/>
              </a:rPr>
              <a:t>Социальный</a:t>
            </a:r>
            <a:r>
              <a:rPr lang="ru-RU" sz="900" b="1" u="sng" dirty="0" smtClean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ru-RU" sz="900" b="1" u="sng" spc="-5" dirty="0" smtClean="0">
                <a:uFill>
                  <a:solidFill>
                    <a:srgbClr val="000000"/>
                  </a:solidFill>
                </a:uFill>
                <a:cs typeface="Calibri"/>
              </a:rPr>
              <a:t>пакет: </a:t>
            </a:r>
          </a:p>
          <a:p>
            <a:pPr marL="12700" marR="5080" algn="just">
              <a:tabLst>
                <a:tab pos="125730" algn="l"/>
              </a:tabLst>
            </a:pPr>
            <a:r>
              <a:rPr lang="ru-RU" sz="900" i="1" spc="-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   Ежегодный оплачиваемый отпуск – </a:t>
            </a:r>
            <a:r>
              <a:rPr lang="ru-RU" sz="900" b="1" i="1" spc="-5" dirty="0" smtClean="0">
                <a:uFill>
                  <a:solidFill>
                    <a:srgbClr val="000000"/>
                  </a:solidFill>
                </a:uFill>
                <a:cs typeface="Calibri"/>
              </a:rPr>
              <a:t>58</a:t>
            </a:r>
            <a:r>
              <a:rPr lang="ru-RU" sz="900" i="1" spc="-5" dirty="0" smtClean="0">
                <a:uFill>
                  <a:solidFill>
                    <a:srgbClr val="000000"/>
                  </a:solidFill>
                </a:uFill>
                <a:cs typeface="Calibri"/>
              </a:rPr>
              <a:t> к.д.</a:t>
            </a:r>
            <a:endParaRPr lang="ru-RU" sz="900" dirty="0" smtClean="0"/>
          </a:p>
          <a:p>
            <a:pPr marL="12700" marR="5080" algn="just">
              <a:tabLst>
                <a:tab pos="125730" algn="l"/>
              </a:tabLst>
            </a:pPr>
            <a:endParaRPr lang="ru-RU" sz="900" dirty="0" smtClean="0"/>
          </a:p>
          <a:p>
            <a:pPr marL="12700" marR="5080" algn="just">
              <a:tabLst>
                <a:tab pos="125730" algn="l"/>
              </a:tabLst>
            </a:pPr>
            <a:r>
              <a:rPr lang="ru-RU" sz="900" dirty="0" smtClean="0"/>
              <a:t>  </a:t>
            </a:r>
          </a:p>
          <a:p>
            <a:pPr marL="12700" marR="5080" algn="just">
              <a:tabLst>
                <a:tab pos="125730" algn="l"/>
              </a:tabLst>
            </a:pPr>
            <a:r>
              <a:rPr lang="ru-RU" sz="900" dirty="0" smtClean="0"/>
              <a:t>            </a:t>
            </a:r>
          </a:p>
          <a:p>
            <a:pPr marL="12700" marR="5080" indent="203835" algn="just">
              <a:lnSpc>
                <a:spcPct val="100000"/>
              </a:lnSpc>
            </a:pPr>
            <a:endParaRPr lang="ru-RU" sz="900" spc="-5" dirty="0" smtClean="0">
              <a:latin typeface="Calibri"/>
              <a:cs typeface="Calibri"/>
            </a:endParaRPr>
          </a:p>
          <a:p>
            <a:pPr marL="12700" marR="5080" indent="203835" algn="just">
              <a:lnSpc>
                <a:spcPct val="100000"/>
              </a:lnSpc>
            </a:pPr>
            <a:endParaRPr lang="ru-RU" sz="900" spc="-5" dirty="0">
              <a:latin typeface="Calibri"/>
              <a:cs typeface="Calibri"/>
            </a:endParaRPr>
          </a:p>
          <a:p>
            <a:pPr marL="12700" marR="5080" indent="203835" algn="just">
              <a:lnSpc>
                <a:spcPct val="100000"/>
              </a:lnSpc>
            </a:pPr>
            <a:endParaRPr sz="9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6679" y="409955"/>
            <a:ext cx="2819400" cy="18760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0400" y="2266949"/>
            <a:ext cx="2753865" cy="22456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Прямоугольник 17"/>
          <p:cNvSpPr/>
          <p:nvPr/>
        </p:nvSpPr>
        <p:spPr>
          <a:xfrm>
            <a:off x="5943600" y="285750"/>
            <a:ext cx="3048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985" indent="153670" algn="just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Процентная </a:t>
            </a:r>
            <a:r>
              <a:rPr lang="ru-RU" sz="900" i="1" spc="-10" dirty="0" smtClean="0">
                <a:solidFill>
                  <a:srgbClr val="FF0000"/>
                </a:solidFill>
                <a:cs typeface="Calibri"/>
              </a:rPr>
              <a:t>надбавка </a:t>
            </a:r>
            <a:r>
              <a:rPr lang="ru-RU" sz="900" i="1" dirty="0" smtClean="0">
                <a:solidFill>
                  <a:srgbClr val="FF0000"/>
                </a:solidFill>
                <a:cs typeface="Calibri"/>
              </a:rPr>
              <a:t>к </a:t>
            </a:r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заработной плате за стаж  </a:t>
            </a:r>
            <a:r>
              <a:rPr lang="ru-RU" sz="900" spc="-5" dirty="0" smtClean="0">
                <a:cs typeface="Calibri"/>
              </a:rPr>
              <a:t>работы в данных районах или местностях – </a:t>
            </a:r>
            <a:r>
              <a:rPr lang="ru-RU" sz="900" b="1" spc="-5" dirty="0" smtClean="0">
                <a:cs typeface="Calibri"/>
              </a:rPr>
              <a:t>10</a:t>
            </a:r>
            <a:r>
              <a:rPr lang="ru-RU" sz="900" spc="-5" dirty="0" smtClean="0">
                <a:cs typeface="Calibri"/>
              </a:rPr>
              <a:t>%  по  истечении первого года работы с увеличением на </a:t>
            </a:r>
            <a:r>
              <a:rPr lang="ru-RU" sz="900" b="1" spc="-5" dirty="0" smtClean="0">
                <a:cs typeface="Calibri"/>
              </a:rPr>
              <a:t>10</a:t>
            </a:r>
            <a:r>
              <a:rPr lang="ru-RU" sz="900" spc="-5" dirty="0" smtClean="0">
                <a:cs typeface="Calibri"/>
              </a:rPr>
              <a:t>%  за каждые последующие 6 мес. работы, но не более </a:t>
            </a:r>
            <a:r>
              <a:rPr lang="ru-RU" sz="900" b="1" spc="-5" dirty="0" smtClean="0">
                <a:cs typeface="Calibri"/>
              </a:rPr>
              <a:t>50</a:t>
            </a:r>
            <a:r>
              <a:rPr lang="ru-RU" sz="900" spc="-5" dirty="0" smtClean="0">
                <a:cs typeface="Calibri"/>
              </a:rPr>
              <a:t>%  заработка, районный коэффициент – </a:t>
            </a:r>
            <a:r>
              <a:rPr lang="ru-RU" sz="900" b="1" spc="-5" dirty="0" smtClean="0">
                <a:cs typeface="Calibri"/>
              </a:rPr>
              <a:t>60</a:t>
            </a:r>
            <a:r>
              <a:rPr lang="ru-RU" sz="900" spc="-5" dirty="0" smtClean="0">
                <a:cs typeface="Calibri"/>
              </a:rPr>
              <a:t> %.</a:t>
            </a:r>
          </a:p>
          <a:p>
            <a:pPr marL="12700" marR="6350" indent="179705" algn="just"/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Бесплатный проезд на </a:t>
            </a:r>
            <a:r>
              <a:rPr lang="ru-RU" sz="900" i="1" spc="-5" dirty="0" err="1" smtClean="0">
                <a:solidFill>
                  <a:srgbClr val="FF0000"/>
                </a:solidFill>
                <a:cs typeface="Calibri"/>
              </a:rPr>
              <a:t>жд</a:t>
            </a:r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 транспорте </a:t>
            </a:r>
            <a:r>
              <a:rPr lang="ru-RU" sz="900" spc="-5" dirty="0" smtClean="0">
                <a:cs typeface="Calibri"/>
              </a:rPr>
              <a:t>по РФ и СНГ - 1 раз  в год (в т.ч. детям работника до 18 лет). Билет на самолет к  месту отдыха – один раз в два года.</a:t>
            </a:r>
          </a:p>
          <a:p>
            <a:pPr marL="12700" marR="6350" indent="179705" algn="just"/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Компенсация работникам, расходов на оплату </a:t>
            </a:r>
            <a:r>
              <a:rPr lang="ru-RU" sz="900" spc="-5" dirty="0" smtClean="0">
                <a:cs typeface="Calibri"/>
              </a:rPr>
              <a:t>стоимости  проезда и провоза багажа к месту проведения отпуска на  Черноморском побережье Российской Федерации и обратно воздушным транспортом, в том числе и находящимся на иждивении несовершеннолетним детям  - </a:t>
            </a:r>
            <a:r>
              <a:rPr lang="ru-RU" sz="900" spc="-5" dirty="0" err="1" smtClean="0">
                <a:cs typeface="Calibri"/>
              </a:rPr>
              <a:t>лдин</a:t>
            </a:r>
            <a:r>
              <a:rPr lang="ru-RU" sz="900" spc="-5" dirty="0" smtClean="0">
                <a:cs typeface="Calibri"/>
              </a:rPr>
              <a:t> раз в год.</a:t>
            </a:r>
          </a:p>
          <a:p>
            <a:pPr marL="12700" marR="6350" indent="179705" algn="just">
              <a:lnSpc>
                <a:spcPct val="100000"/>
              </a:lnSpc>
            </a:pPr>
            <a:r>
              <a:rPr lang="ru-RU" sz="900" dirty="0" smtClean="0"/>
              <a:t> </a:t>
            </a:r>
            <a:r>
              <a:rPr lang="ru-RU" sz="900" i="1" dirty="0" smtClean="0">
                <a:solidFill>
                  <a:srgbClr val="FF0000"/>
                </a:solidFill>
              </a:rPr>
              <a:t>Досрочное назначение страховой пенсии</a:t>
            </a:r>
            <a:r>
              <a:rPr lang="ru-RU" sz="900" i="1" dirty="0" smtClean="0"/>
              <a:t> </a:t>
            </a:r>
            <a:r>
              <a:rPr lang="ru-RU" sz="900" dirty="0" smtClean="0"/>
              <a:t>по старости мужчинам по достижении возраста </a:t>
            </a:r>
            <a:r>
              <a:rPr lang="ru-RU" sz="900" b="1" dirty="0" smtClean="0"/>
              <a:t>60</a:t>
            </a:r>
            <a:r>
              <a:rPr lang="ru-RU" sz="900" dirty="0" smtClean="0"/>
              <a:t> лет и женщинам по достижении возраста </a:t>
            </a:r>
            <a:r>
              <a:rPr lang="ru-RU" sz="900" b="1" dirty="0" smtClean="0"/>
              <a:t>55</a:t>
            </a:r>
            <a:r>
              <a:rPr lang="ru-RU" sz="900" dirty="0" smtClean="0"/>
              <a:t> лет, если они проработали не менее </a:t>
            </a:r>
            <a:r>
              <a:rPr lang="ru-RU" sz="900" b="1" dirty="0" smtClean="0"/>
              <a:t>15</a:t>
            </a:r>
            <a:r>
              <a:rPr lang="ru-RU" sz="900" dirty="0" smtClean="0"/>
              <a:t> календарных лет в районах Крайнего Севера либо не менее </a:t>
            </a:r>
            <a:r>
              <a:rPr lang="ru-RU" sz="900" b="1" dirty="0" smtClean="0"/>
              <a:t>20</a:t>
            </a:r>
            <a:r>
              <a:rPr lang="ru-RU" sz="900" dirty="0" smtClean="0"/>
              <a:t> календарных лет в приравненных к ним местностях и имеют страховой стаж соответственно не менее </a:t>
            </a:r>
            <a:r>
              <a:rPr lang="ru-RU" sz="900" b="1" dirty="0" smtClean="0"/>
              <a:t>25</a:t>
            </a:r>
            <a:r>
              <a:rPr lang="ru-RU" sz="900" dirty="0" smtClean="0"/>
              <a:t> и </a:t>
            </a:r>
            <a:r>
              <a:rPr lang="ru-RU" sz="900" b="1" dirty="0" smtClean="0"/>
              <a:t>20</a:t>
            </a:r>
            <a:r>
              <a:rPr lang="ru-RU" sz="900" dirty="0" smtClean="0"/>
              <a:t> лет. </a:t>
            </a:r>
          </a:p>
          <a:p>
            <a:pPr algn="just"/>
            <a:r>
              <a:rPr lang="ru-RU" sz="900" i="1" dirty="0" smtClean="0">
                <a:solidFill>
                  <a:srgbClr val="FF0000"/>
                </a:solidFill>
              </a:rPr>
              <a:t>             Оплата стоимости проезда </a:t>
            </a:r>
            <a:r>
              <a:rPr lang="ru-RU" sz="900" dirty="0" smtClean="0"/>
              <a:t>работника и членов его семьи в пределах территории Российской Федерации по фактическим расходам, а также стоимости провоза багажа по фактическим расходам при переезде.</a:t>
            </a:r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 </a:t>
            </a:r>
          </a:p>
          <a:p>
            <a:pPr algn="just"/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             Единовременное пособие </a:t>
            </a:r>
            <a:r>
              <a:rPr lang="ru-RU" sz="900" dirty="0" smtClean="0">
                <a:cs typeface="Calibri"/>
              </a:rPr>
              <a:t>в </a:t>
            </a:r>
            <a:r>
              <a:rPr lang="ru-RU" sz="900" spc="-5" dirty="0" smtClean="0">
                <a:cs typeface="Calibri"/>
              </a:rPr>
              <a:t>размере двух</a:t>
            </a:r>
            <a:r>
              <a:rPr lang="ru-RU" sz="900" spc="120" dirty="0" smtClean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должностных окладов (месячных тарифных ставок) </a:t>
            </a:r>
            <a:r>
              <a:rPr lang="ru-RU" sz="900" dirty="0" smtClean="0">
                <a:cs typeface="Calibri"/>
              </a:rPr>
              <a:t>и  </a:t>
            </a:r>
            <a:r>
              <a:rPr lang="ru-RU" sz="900" spc="-5" dirty="0" smtClean="0">
                <a:cs typeface="Calibri"/>
              </a:rPr>
              <a:t>единовременное пособие </a:t>
            </a:r>
            <a:r>
              <a:rPr lang="ru-RU" sz="900" spc="-10" dirty="0" smtClean="0">
                <a:cs typeface="Calibri"/>
              </a:rPr>
              <a:t>на </a:t>
            </a:r>
            <a:r>
              <a:rPr lang="ru-RU" sz="900" spc="-5" dirty="0" smtClean="0">
                <a:cs typeface="Calibri"/>
              </a:rPr>
              <a:t>каждого прибывающего </a:t>
            </a:r>
            <a:r>
              <a:rPr lang="ru-RU" sz="900" dirty="0" smtClean="0">
                <a:cs typeface="Calibri"/>
              </a:rPr>
              <a:t>с  ним </a:t>
            </a:r>
            <a:r>
              <a:rPr lang="ru-RU" sz="900" spc="-5" dirty="0" smtClean="0">
                <a:cs typeface="Calibri"/>
              </a:rPr>
              <a:t>члена его семьи </a:t>
            </a:r>
            <a:r>
              <a:rPr lang="ru-RU" sz="900" dirty="0" smtClean="0">
                <a:cs typeface="Calibri"/>
              </a:rPr>
              <a:t>в </a:t>
            </a:r>
            <a:r>
              <a:rPr lang="ru-RU" sz="900" spc="-5" dirty="0" smtClean="0">
                <a:cs typeface="Calibri"/>
              </a:rPr>
              <a:t>размере половины  должностного оклада (половины месячной тарифной  ставки) работника.</a:t>
            </a:r>
          </a:p>
          <a:p>
            <a:pPr marL="12700" marR="6350" indent="179705" algn="just">
              <a:lnSpc>
                <a:spcPct val="100000"/>
              </a:lnSpc>
            </a:pPr>
            <a:r>
              <a:rPr lang="ru-RU" sz="900" spc="-5" dirty="0" smtClean="0">
                <a:cs typeface="Calibri"/>
              </a:rPr>
              <a:t>    Право </a:t>
            </a:r>
            <a:r>
              <a:rPr lang="ru-RU" sz="900" spc="-10" dirty="0" smtClean="0">
                <a:cs typeface="Calibri"/>
              </a:rPr>
              <a:t>на</a:t>
            </a:r>
            <a:r>
              <a:rPr lang="ru-RU" sz="900" spc="180" dirty="0" smtClean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получение </a:t>
            </a:r>
            <a:r>
              <a:rPr lang="ru-RU" sz="900" dirty="0" smtClean="0">
                <a:cs typeface="Calibri"/>
              </a:rPr>
              <a:t>от </a:t>
            </a:r>
            <a:r>
              <a:rPr lang="ru-RU" sz="900" spc="-5" dirty="0" smtClean="0">
                <a:cs typeface="Calibri"/>
              </a:rPr>
              <a:t>ОАО «РЖД» денежных  средств, для приобретения жилого помещения </a:t>
            </a:r>
            <a:r>
              <a:rPr lang="ru-RU" sz="900" dirty="0" smtClean="0">
                <a:cs typeface="Calibri"/>
              </a:rPr>
              <a:t>в  </a:t>
            </a:r>
            <a:r>
              <a:rPr lang="ru-RU" sz="900" spc="-5" dirty="0" smtClean="0">
                <a:cs typeface="Calibri"/>
              </a:rPr>
              <a:t>собственность.</a:t>
            </a:r>
            <a:endParaRPr lang="ru-RU" sz="900" dirty="0"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9"/>
          <a:stretch/>
        </p:blipFill>
        <p:spPr bwMode="auto">
          <a:xfrm>
            <a:off x="0" y="5715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546" y="0"/>
            <a:ext cx="8065134" cy="809625"/>
          </a:xfrm>
          <a:custGeom>
            <a:avLst/>
            <a:gdLst/>
            <a:ahLst/>
            <a:cxnLst/>
            <a:rect l="l" t="t" r="r" b="b"/>
            <a:pathLst>
              <a:path w="8065134" h="809625">
                <a:moveTo>
                  <a:pt x="0" y="809625"/>
                </a:moveTo>
                <a:lnTo>
                  <a:pt x="8064957" y="809625"/>
                </a:lnTo>
                <a:lnTo>
                  <a:pt x="8064957" y="0"/>
                </a:lnTo>
                <a:lnTo>
                  <a:pt x="0" y="0"/>
                </a:lnTo>
                <a:lnTo>
                  <a:pt x="0" y="809625"/>
                </a:lnTo>
                <a:close/>
              </a:path>
            </a:pathLst>
          </a:custGeom>
          <a:solidFill>
            <a:srgbClr val="BEC5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873752"/>
            <a:ext cx="9144000" cy="269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9328" y="4992622"/>
            <a:ext cx="85344" cy="85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546" y="4880368"/>
            <a:ext cx="7993380" cy="263525"/>
          </a:xfrm>
          <a:custGeom>
            <a:avLst/>
            <a:gdLst/>
            <a:ahLst/>
            <a:cxnLst/>
            <a:rect l="l" t="t" r="r" b="b"/>
            <a:pathLst>
              <a:path w="7993380" h="263525">
                <a:moveTo>
                  <a:pt x="0" y="263131"/>
                </a:moveTo>
                <a:lnTo>
                  <a:pt x="7992948" y="263131"/>
                </a:lnTo>
                <a:lnTo>
                  <a:pt x="7992948" y="0"/>
                </a:lnTo>
                <a:lnTo>
                  <a:pt x="0" y="0"/>
                </a:lnTo>
                <a:lnTo>
                  <a:pt x="0" y="263131"/>
                </a:lnTo>
                <a:close/>
              </a:path>
            </a:pathLst>
          </a:custGeom>
          <a:solidFill>
            <a:srgbClr val="BEC5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62950" y="4945850"/>
            <a:ext cx="406273" cy="1345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539750" cy="923925"/>
          </a:xfrm>
          <a:custGeom>
            <a:avLst/>
            <a:gdLst/>
            <a:ahLst/>
            <a:cxnLst/>
            <a:rect l="l" t="t" r="r" b="b"/>
            <a:pathLst>
              <a:path w="539750" h="923925">
                <a:moveTo>
                  <a:pt x="0" y="923328"/>
                </a:moveTo>
                <a:lnTo>
                  <a:pt x="539546" y="923328"/>
                </a:lnTo>
                <a:lnTo>
                  <a:pt x="539546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04504" y="0"/>
            <a:ext cx="539750" cy="923925"/>
          </a:xfrm>
          <a:custGeom>
            <a:avLst/>
            <a:gdLst/>
            <a:ahLst/>
            <a:cxnLst/>
            <a:rect l="l" t="t" r="r" b="b"/>
            <a:pathLst>
              <a:path w="539750" h="923925">
                <a:moveTo>
                  <a:pt x="0" y="923328"/>
                </a:moveTo>
                <a:lnTo>
                  <a:pt x="539546" y="923328"/>
                </a:lnTo>
                <a:lnTo>
                  <a:pt x="539546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32494" y="4220171"/>
            <a:ext cx="612140" cy="923925"/>
          </a:xfrm>
          <a:custGeom>
            <a:avLst/>
            <a:gdLst/>
            <a:ahLst/>
            <a:cxnLst/>
            <a:rect l="l" t="t" r="r" b="b"/>
            <a:pathLst>
              <a:path w="612140" h="923925">
                <a:moveTo>
                  <a:pt x="0" y="923328"/>
                </a:moveTo>
                <a:lnTo>
                  <a:pt x="611555" y="923328"/>
                </a:lnTo>
                <a:lnTo>
                  <a:pt x="611555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220171"/>
            <a:ext cx="539750" cy="923925"/>
          </a:xfrm>
          <a:custGeom>
            <a:avLst/>
            <a:gdLst/>
            <a:ahLst/>
            <a:cxnLst/>
            <a:rect l="l" t="t" r="r" b="b"/>
            <a:pathLst>
              <a:path w="539750" h="923925">
                <a:moveTo>
                  <a:pt x="0" y="923328"/>
                </a:moveTo>
                <a:lnTo>
                  <a:pt x="539546" y="923328"/>
                </a:lnTo>
                <a:lnTo>
                  <a:pt x="539546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7537" y="0"/>
            <a:ext cx="8136890" cy="51434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52425"/>
          </a:xfrm>
          <a:custGeom>
            <a:avLst/>
            <a:gdLst/>
            <a:ahLst/>
            <a:cxnLst/>
            <a:rect l="l" t="t" r="r" b="b"/>
            <a:pathLst>
              <a:path w="9144000" h="352425">
                <a:moveTo>
                  <a:pt x="0" y="352259"/>
                </a:moveTo>
                <a:lnTo>
                  <a:pt x="9144000" y="352259"/>
                </a:lnTo>
                <a:lnTo>
                  <a:pt x="9144000" y="0"/>
                </a:lnTo>
                <a:lnTo>
                  <a:pt x="0" y="0"/>
                </a:lnTo>
                <a:lnTo>
                  <a:pt x="0" y="352259"/>
                </a:lnTo>
                <a:close/>
              </a:path>
            </a:pathLst>
          </a:custGeom>
          <a:solidFill>
            <a:srgbClr val="BEC5CE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Пункт подмены локомотивных бригад Вяземская эксплуатационного локомотивного депо Хабаровск 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II</a:t>
            </a:r>
            <a:endParaRPr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73752"/>
            <a:ext cx="9144000" cy="269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9328" y="4992622"/>
            <a:ext cx="85344" cy="85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80368"/>
            <a:ext cx="9144000" cy="263525"/>
          </a:xfrm>
          <a:custGeom>
            <a:avLst/>
            <a:gdLst/>
            <a:ahLst/>
            <a:cxnLst/>
            <a:rect l="l" t="t" r="r" b="b"/>
            <a:pathLst>
              <a:path w="9144000" h="263525">
                <a:moveTo>
                  <a:pt x="0" y="263131"/>
                </a:moveTo>
                <a:lnTo>
                  <a:pt x="9144000" y="263131"/>
                </a:lnTo>
                <a:lnTo>
                  <a:pt x="9144000" y="0"/>
                </a:lnTo>
                <a:lnTo>
                  <a:pt x="0" y="0"/>
                </a:lnTo>
                <a:lnTo>
                  <a:pt x="0" y="263131"/>
                </a:lnTo>
                <a:close/>
              </a:path>
            </a:pathLst>
          </a:custGeom>
          <a:solidFill>
            <a:srgbClr val="BEC5CE"/>
          </a:solidFill>
        </p:spPr>
        <p:txBody>
          <a:bodyPr wrap="square" lIns="0" tIns="0" rIns="0" bIns="0" rtlCol="0" anchor="ctr"/>
          <a:lstStyle/>
          <a:p>
            <a:r>
              <a:rPr lang="ru-RU" sz="1200" b="1" i="1" dirty="0" smtClean="0"/>
              <a:t> </a:t>
            </a:r>
            <a:r>
              <a:rPr lang="ru-RU" sz="1200" b="1" i="1" dirty="0" smtClean="0">
                <a:latin typeface="Calibri" pitchFamily="34" charset="0"/>
                <a:cs typeface="Calibri" pitchFamily="34" charset="0"/>
              </a:rPr>
              <a:t>Контактный телефон: 8 996 310 91 94 Берц Оксана Валерьевна </a:t>
            </a:r>
            <a:r>
              <a:rPr lang="ru-RU" sz="900" b="1" i="1" dirty="0" smtClean="0"/>
              <a:t>(заместитель начальника депо по кадрам и социальным вопросам)</a:t>
            </a:r>
            <a:endParaRPr lang="ru-RU" sz="900" b="1" i="1" dirty="0"/>
          </a:p>
        </p:txBody>
      </p:sp>
      <p:sp>
        <p:nvSpPr>
          <p:cNvPr id="6" name="object 6"/>
          <p:cNvSpPr/>
          <p:nvPr/>
        </p:nvSpPr>
        <p:spPr>
          <a:xfrm>
            <a:off x="8362950" y="4945850"/>
            <a:ext cx="406273" cy="134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52259"/>
            <a:ext cx="9144000" cy="4505491"/>
          </a:xfrm>
          <a:custGeom>
            <a:avLst/>
            <a:gdLst/>
            <a:ahLst/>
            <a:cxnLst/>
            <a:rect l="l" t="t" r="r" b="b"/>
            <a:pathLst>
              <a:path w="9144000" h="923925">
                <a:moveTo>
                  <a:pt x="0" y="923328"/>
                </a:moveTo>
                <a:lnTo>
                  <a:pt x="9144000" y="923328"/>
                </a:lnTo>
                <a:lnTo>
                  <a:pt x="9144000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2400" y="2266951"/>
            <a:ext cx="3200400" cy="2921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algn="just">
              <a:lnSpc>
                <a:spcPct val="100000"/>
              </a:lnSpc>
              <a:spcBef>
                <a:spcPts val="100"/>
              </a:spcBef>
            </a:pPr>
            <a:r>
              <a:rPr sz="900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Инфраструктура</a:t>
            </a:r>
            <a:r>
              <a:rPr sz="900" b="1" spc="-5" dirty="0" smtClean="0">
                <a:latin typeface="Calibri"/>
                <a:cs typeface="Calibri"/>
              </a:rPr>
              <a:t>:</a:t>
            </a:r>
            <a:r>
              <a:rPr lang="ru-RU" sz="900" b="1" spc="-5" dirty="0" smtClean="0">
                <a:latin typeface="Calibri"/>
                <a:cs typeface="Calibri"/>
              </a:rPr>
              <a:t>                                                                                                  </a:t>
            </a:r>
            <a:endParaRPr sz="900" dirty="0">
              <a:latin typeface="Calibri"/>
              <a:cs typeface="Calibri"/>
            </a:endParaRPr>
          </a:p>
          <a:p>
            <a:pPr marL="147955" indent="-61594" algn="just">
              <a:lnSpc>
                <a:spcPct val="100000"/>
              </a:lnSpc>
              <a:tabLst>
                <a:tab pos="148590" algn="l"/>
              </a:tabLst>
            </a:pPr>
            <a:r>
              <a:rPr lang="ru-RU" sz="900" b="1" dirty="0" smtClean="0">
                <a:latin typeface="Calibri"/>
                <a:cs typeface="Calibri"/>
              </a:rPr>
              <a:t>  </a:t>
            </a:r>
            <a:r>
              <a:rPr lang="ru-RU" sz="900" dirty="0" smtClean="0">
                <a:latin typeface="Calibri"/>
                <a:cs typeface="Calibri"/>
              </a:rPr>
              <a:t>-    </a:t>
            </a:r>
            <a:r>
              <a:rPr sz="900" b="1" dirty="0" smtClean="0">
                <a:latin typeface="Calibri"/>
                <a:cs typeface="Calibri"/>
              </a:rPr>
              <a:t>5</a:t>
            </a:r>
            <a:r>
              <a:rPr sz="900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муниципальных детских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садов.</a:t>
            </a:r>
          </a:p>
          <a:p>
            <a:pPr marL="12700" marR="6985" indent="77470" algn="just">
              <a:lnSpc>
                <a:spcPct val="100000"/>
              </a:lnSpc>
              <a:tabLst>
                <a:tab pos="276860" algn="l"/>
              </a:tabLst>
            </a:pPr>
            <a:r>
              <a:rPr lang="ru-RU" sz="900" dirty="0" smtClean="0">
                <a:latin typeface="Calibri"/>
                <a:cs typeface="Calibri"/>
              </a:rPr>
              <a:t>  -  </a:t>
            </a:r>
            <a:r>
              <a:rPr sz="900" b="1" dirty="0" smtClean="0">
                <a:latin typeface="Calibri"/>
                <a:cs typeface="Calibri"/>
              </a:rPr>
              <a:t>3 </a:t>
            </a:r>
            <a:r>
              <a:rPr sz="900" spc="-5" dirty="0">
                <a:latin typeface="Calibri"/>
                <a:cs typeface="Calibri"/>
              </a:rPr>
              <a:t>муниципальные среднеобразовательные  </a:t>
            </a:r>
            <a:r>
              <a:rPr sz="900" dirty="0">
                <a:latin typeface="Calibri"/>
                <a:cs typeface="Calibri"/>
              </a:rPr>
              <a:t>школы, 1</a:t>
            </a:r>
            <a:r>
              <a:rPr sz="900" spc="15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школа-интернат.</a:t>
            </a:r>
            <a:endParaRPr sz="900" dirty="0">
              <a:latin typeface="Calibri"/>
              <a:cs typeface="Calibri"/>
            </a:endParaRPr>
          </a:p>
          <a:p>
            <a:pPr marL="147955" indent="-61594" algn="just">
              <a:lnSpc>
                <a:spcPct val="100000"/>
              </a:lnSpc>
              <a:tabLst>
                <a:tab pos="148590" algn="l"/>
              </a:tabLst>
            </a:pPr>
            <a:r>
              <a:rPr lang="ru-RU" sz="900" spc="-5" dirty="0" smtClean="0">
                <a:latin typeface="Calibri"/>
                <a:cs typeface="Calibri"/>
              </a:rPr>
              <a:t>  -    </a:t>
            </a:r>
            <a:r>
              <a:rPr sz="900" spc="-5" dirty="0" err="1" smtClean="0">
                <a:latin typeface="Calibri"/>
                <a:cs typeface="Calibri"/>
              </a:rPr>
              <a:t>Центральная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районная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больница.</a:t>
            </a:r>
            <a:endParaRPr sz="900" dirty="0">
              <a:latin typeface="Calibri"/>
              <a:cs typeface="Calibri"/>
            </a:endParaRPr>
          </a:p>
          <a:p>
            <a:pPr marL="147955" indent="-61594" algn="just">
              <a:lnSpc>
                <a:spcPct val="100000"/>
              </a:lnSpc>
              <a:tabLst>
                <a:tab pos="148590" algn="l"/>
              </a:tabLst>
            </a:pPr>
            <a:r>
              <a:rPr lang="ru-RU" sz="900" spc="-5" dirty="0" smtClean="0">
                <a:latin typeface="Calibri"/>
                <a:cs typeface="Calibri"/>
              </a:rPr>
              <a:t>  -    </a:t>
            </a:r>
            <a:r>
              <a:rPr sz="900" spc="-5" dirty="0" err="1" smtClean="0">
                <a:latin typeface="Calibri"/>
                <a:cs typeface="Calibri"/>
              </a:rPr>
              <a:t>Дом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культуры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 err="1">
                <a:latin typeface="Calibri"/>
                <a:cs typeface="Calibri"/>
              </a:rPr>
              <a:t>отдыха</a:t>
            </a:r>
            <a:r>
              <a:rPr sz="900" spc="-5" dirty="0" smtClean="0">
                <a:latin typeface="Calibri"/>
                <a:cs typeface="Calibri"/>
              </a:rPr>
              <a:t>.</a:t>
            </a:r>
            <a:endParaRPr lang="ru-RU" sz="900" dirty="0">
              <a:latin typeface="Calibri"/>
              <a:cs typeface="Calibri"/>
            </a:endParaRPr>
          </a:p>
          <a:p>
            <a:pPr marL="147955" indent="-61594" algn="just">
              <a:lnSpc>
                <a:spcPct val="100000"/>
              </a:lnSpc>
              <a:tabLst>
                <a:tab pos="148590" algn="l"/>
              </a:tabLst>
            </a:pPr>
            <a:r>
              <a:rPr lang="ru-RU" sz="900" spc="-5" dirty="0" smtClean="0">
                <a:latin typeface="Calibri"/>
                <a:cs typeface="Calibri"/>
              </a:rPr>
              <a:t>  - </a:t>
            </a:r>
            <a:r>
              <a:rPr sz="900" spc="-5" dirty="0" err="1" smtClean="0">
                <a:latin typeface="Calibri"/>
                <a:cs typeface="Calibri"/>
              </a:rPr>
              <a:t>Детская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юношеская спортивная школа (Хоккей,  футбол, картинги, парашютный спорт). </a:t>
            </a:r>
            <a:r>
              <a:rPr sz="900" dirty="0">
                <a:latin typeface="Calibri"/>
                <a:cs typeface="Calibri"/>
              </a:rPr>
              <a:t>В </a:t>
            </a:r>
            <a:r>
              <a:rPr sz="900" spc="-5" dirty="0">
                <a:latin typeface="Calibri"/>
                <a:cs typeface="Calibri"/>
              </a:rPr>
              <a:t>настоящий  момент проходит строительство </a:t>
            </a:r>
            <a:r>
              <a:rPr sz="900" spc="-10" dirty="0">
                <a:latin typeface="Calibri"/>
                <a:cs typeface="Calibri"/>
              </a:rPr>
              <a:t>бассейна</a:t>
            </a:r>
            <a:r>
              <a:rPr sz="900" spc="1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срок  сдачи объекта 2021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г.</a:t>
            </a:r>
          </a:p>
          <a:p>
            <a:pPr marL="147955" indent="-61594" algn="just">
              <a:lnSpc>
                <a:spcPct val="100000"/>
              </a:lnSpc>
              <a:tabLst>
                <a:tab pos="148590" algn="l"/>
              </a:tabLst>
            </a:pPr>
            <a:r>
              <a:rPr lang="ru-RU" sz="900" spc="-5" dirty="0" smtClean="0">
                <a:latin typeface="Calibri"/>
                <a:cs typeface="Calibri"/>
              </a:rPr>
              <a:t>   -   </a:t>
            </a:r>
            <a:r>
              <a:rPr sz="900" spc="-5" dirty="0" err="1" smtClean="0">
                <a:latin typeface="Calibri"/>
                <a:cs typeface="Calibri"/>
              </a:rPr>
              <a:t>Стадион</a:t>
            </a:r>
            <a:r>
              <a:rPr sz="900" spc="-40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«Локомотив».</a:t>
            </a:r>
            <a:endParaRPr sz="900" dirty="0">
              <a:latin typeface="Calibri"/>
              <a:cs typeface="Calibri"/>
            </a:endParaRPr>
          </a:p>
          <a:p>
            <a:pPr marL="147955" indent="-61594" algn="just">
              <a:lnSpc>
                <a:spcPct val="100000"/>
              </a:lnSpc>
              <a:tabLst>
                <a:tab pos="148590" algn="l"/>
              </a:tabLst>
            </a:pPr>
            <a:r>
              <a:rPr lang="ru-RU" sz="900" spc="-5" dirty="0" smtClean="0">
                <a:latin typeface="Calibri"/>
                <a:cs typeface="Calibri"/>
              </a:rPr>
              <a:t>   -   </a:t>
            </a:r>
            <a:r>
              <a:rPr sz="900" spc="-5" dirty="0" err="1" smtClean="0">
                <a:latin typeface="Calibri"/>
                <a:cs typeface="Calibri"/>
              </a:rPr>
              <a:t>Школа</a:t>
            </a:r>
            <a:r>
              <a:rPr sz="900" spc="-20" dirty="0" smtClean="0">
                <a:latin typeface="Calibri"/>
                <a:cs typeface="Calibri"/>
              </a:rPr>
              <a:t> </a:t>
            </a:r>
            <a:r>
              <a:rPr sz="900" dirty="0" err="1">
                <a:latin typeface="Calibri"/>
                <a:cs typeface="Calibri"/>
              </a:rPr>
              <a:t>искусств</a:t>
            </a:r>
            <a:r>
              <a:rPr sz="900" dirty="0" smtClean="0">
                <a:latin typeface="Calibri"/>
                <a:cs typeface="Calibri"/>
              </a:rPr>
              <a:t>.</a:t>
            </a:r>
            <a:endParaRPr lang="ru-RU" sz="900" dirty="0" smtClean="0">
              <a:latin typeface="Calibri"/>
              <a:cs typeface="Calibri"/>
            </a:endParaRPr>
          </a:p>
          <a:p>
            <a:pPr marL="198120" indent="-85725" algn="just">
              <a:tabLst>
                <a:tab pos="198755" algn="l"/>
              </a:tabLst>
            </a:pPr>
            <a:r>
              <a:rPr lang="ru-RU" sz="900" dirty="0" smtClean="0">
                <a:latin typeface="Calibri"/>
                <a:cs typeface="Calibri"/>
              </a:rPr>
              <a:t>  -</a:t>
            </a:r>
            <a:r>
              <a:rPr lang="ru-RU" sz="900" b="1" dirty="0" smtClean="0">
                <a:latin typeface="Calibri"/>
                <a:cs typeface="Calibri"/>
              </a:rPr>
              <a:t>  </a:t>
            </a:r>
            <a:r>
              <a:rPr sz="900" b="1" dirty="0" smtClean="0">
                <a:latin typeface="Calibri"/>
                <a:cs typeface="Calibri"/>
              </a:rPr>
              <a:t>7 </a:t>
            </a:r>
            <a:r>
              <a:rPr sz="900" spc="-5" dirty="0">
                <a:latin typeface="Calibri"/>
                <a:cs typeface="Calibri"/>
              </a:rPr>
              <a:t>торговых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 err="1">
                <a:latin typeface="Calibri"/>
                <a:cs typeface="Calibri"/>
              </a:rPr>
              <a:t>центров</a:t>
            </a:r>
            <a:r>
              <a:rPr sz="900" spc="-5" dirty="0" smtClean="0">
                <a:latin typeface="Calibri"/>
                <a:cs typeface="Calibri"/>
              </a:rPr>
              <a:t>.</a:t>
            </a:r>
            <a:r>
              <a:rPr lang="ru-RU" sz="900" dirty="0" smtClean="0"/>
              <a:t> </a:t>
            </a:r>
          </a:p>
          <a:p>
            <a:pPr marL="198120" indent="-85725" algn="just">
              <a:tabLst>
                <a:tab pos="198755" algn="l"/>
              </a:tabLst>
            </a:pPr>
            <a:r>
              <a:rPr lang="ru-RU" sz="900" spc="-5" dirty="0" smtClean="0">
                <a:cs typeface="Calibri"/>
              </a:rPr>
              <a:t>При наличии </a:t>
            </a:r>
            <a:r>
              <a:rPr lang="ru-RU" sz="900" dirty="0" smtClean="0">
                <a:cs typeface="Calibri"/>
              </a:rPr>
              <a:t>свободного </a:t>
            </a:r>
            <a:r>
              <a:rPr lang="ru-RU" sz="900" spc="-5" dirty="0" smtClean="0">
                <a:cs typeface="Calibri"/>
              </a:rPr>
              <a:t>жилищного </a:t>
            </a:r>
            <a:r>
              <a:rPr lang="ru-RU" sz="900" dirty="0" smtClean="0">
                <a:cs typeface="Calibri"/>
              </a:rPr>
              <a:t>фонда компании –</a:t>
            </a:r>
          </a:p>
          <a:p>
            <a:pPr marL="198120" indent="-85725" algn="just">
              <a:tabLst>
                <a:tab pos="198755" algn="l"/>
              </a:tabLst>
            </a:pPr>
            <a:r>
              <a:rPr lang="ru-RU" sz="900" dirty="0" smtClean="0">
                <a:cs typeface="Calibri"/>
              </a:rPr>
              <a:t>возможность</a:t>
            </a:r>
            <a:r>
              <a:rPr lang="ru-RU" sz="900" spc="-145" dirty="0" smtClean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предоставления служебной квартиры.</a:t>
            </a:r>
          </a:p>
          <a:p>
            <a:pPr marL="198120" indent="-85725" algn="just">
              <a:tabLst>
                <a:tab pos="198755" algn="l"/>
              </a:tabLst>
            </a:pPr>
            <a:r>
              <a:rPr lang="ru-RU" sz="900" dirty="0" smtClean="0"/>
              <a:t>     </a:t>
            </a:r>
            <a:r>
              <a:rPr lang="ru-RU" sz="900" i="1" dirty="0" smtClean="0">
                <a:solidFill>
                  <a:srgbClr val="FF0000"/>
                </a:solidFill>
              </a:rPr>
              <a:t>Стоимость аренды жилья: </a:t>
            </a:r>
          </a:p>
          <a:p>
            <a:pPr marL="198120" indent="-85725" algn="just">
              <a:tabLst>
                <a:tab pos="198755" algn="l"/>
              </a:tabLst>
            </a:pPr>
            <a:r>
              <a:rPr lang="ru-RU" sz="900" i="1" dirty="0" smtClean="0"/>
              <a:t>благоустроенное от </a:t>
            </a:r>
            <a:r>
              <a:rPr lang="ru-RU" sz="900" b="1" i="1" dirty="0" smtClean="0"/>
              <a:t>15 000 </a:t>
            </a:r>
            <a:r>
              <a:rPr lang="ru-RU" sz="900" i="1" dirty="0" smtClean="0"/>
              <a:t>руб.                 </a:t>
            </a:r>
          </a:p>
          <a:p>
            <a:pPr marL="198120" indent="-85725" algn="just">
              <a:tabLst>
                <a:tab pos="198755" algn="l"/>
              </a:tabLst>
            </a:pPr>
            <a:r>
              <a:rPr lang="ru-RU" sz="900" i="1" dirty="0" smtClean="0"/>
              <a:t>с печным отоплением от </a:t>
            </a:r>
            <a:r>
              <a:rPr lang="ru-RU" sz="900" b="1" i="1" dirty="0" smtClean="0"/>
              <a:t>3000 </a:t>
            </a:r>
            <a:r>
              <a:rPr lang="ru-RU" sz="900" i="1" dirty="0" smtClean="0"/>
              <a:t>руб.</a:t>
            </a:r>
          </a:p>
          <a:p>
            <a:pPr marL="198120" indent="-85725" algn="just">
              <a:tabLst>
                <a:tab pos="198755" algn="l"/>
              </a:tabLst>
            </a:pPr>
            <a:r>
              <a:rPr lang="ru-RU" sz="900" dirty="0" smtClean="0"/>
              <a:t>     </a:t>
            </a:r>
            <a:r>
              <a:rPr lang="ru-RU" sz="900" i="1" dirty="0" smtClean="0">
                <a:solidFill>
                  <a:srgbClr val="FF0000"/>
                </a:solidFill>
              </a:rPr>
              <a:t>Стоимость приобретения жилья:  </a:t>
            </a:r>
          </a:p>
          <a:p>
            <a:pPr marL="198120" indent="-85725" algn="just">
              <a:tabLst>
                <a:tab pos="198755" algn="l"/>
              </a:tabLst>
            </a:pPr>
            <a:r>
              <a:rPr lang="ru-RU" sz="900" i="1" dirty="0" smtClean="0"/>
              <a:t>1 - комнатная квартира - от </a:t>
            </a:r>
            <a:r>
              <a:rPr lang="ru-RU" sz="900" b="1" i="1" dirty="0" smtClean="0"/>
              <a:t>1 200 000 </a:t>
            </a:r>
            <a:r>
              <a:rPr lang="ru-RU" sz="900" i="1" dirty="0" smtClean="0"/>
              <a:t>руб.  </a:t>
            </a:r>
          </a:p>
          <a:p>
            <a:pPr marL="198120" indent="-85725" algn="just">
              <a:tabLst>
                <a:tab pos="198755" algn="l"/>
              </a:tabLst>
            </a:pPr>
            <a:endParaRPr lang="ru-RU" sz="900" dirty="0" smtClean="0"/>
          </a:p>
          <a:p>
            <a:pPr marL="198120" indent="-85725" algn="just">
              <a:lnSpc>
                <a:spcPct val="100000"/>
              </a:lnSpc>
              <a:buFont typeface="Calibri"/>
              <a:buChar char="-"/>
              <a:tabLst>
                <a:tab pos="198755" algn="l"/>
              </a:tabLst>
            </a:pPr>
            <a:endParaRPr sz="9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00800" y="438151"/>
            <a:ext cx="2647188" cy="1752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52800" y="482853"/>
            <a:ext cx="301282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835">
              <a:lnSpc>
                <a:spcPct val="100000"/>
              </a:lnSpc>
              <a:spcBef>
                <a:spcPts val="100"/>
              </a:spcBef>
            </a:pPr>
            <a:r>
              <a:rPr sz="900" u="sng" spc="-2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г.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Вяземский </a:t>
            </a:r>
            <a:r>
              <a:rPr sz="900" spc="-5" dirty="0">
                <a:latin typeface="Calibri"/>
                <a:cs typeface="Calibri"/>
              </a:rPr>
              <a:t>(с </a:t>
            </a:r>
            <a:r>
              <a:rPr sz="900" spc="-10" dirty="0">
                <a:latin typeface="Calibri"/>
                <a:cs typeface="Calibri"/>
              </a:rPr>
              <a:t>1951 </a:t>
            </a:r>
            <a:r>
              <a:rPr sz="900" spc="-5" dirty="0">
                <a:latin typeface="Calibri"/>
                <a:cs typeface="Calibri"/>
              </a:rPr>
              <a:t>г.) </a:t>
            </a:r>
            <a:r>
              <a:rPr sz="900" dirty="0">
                <a:latin typeface="Calibri"/>
                <a:cs typeface="Calibri"/>
              </a:rPr>
              <a:t>- </a:t>
            </a:r>
            <a:r>
              <a:rPr sz="900" spc="-5" dirty="0">
                <a:latin typeface="Calibri"/>
                <a:cs typeface="Calibri"/>
              </a:rPr>
              <a:t>административный центр Вяземского  </a:t>
            </a:r>
            <a:r>
              <a:rPr sz="900" dirty="0">
                <a:latin typeface="Calibri"/>
                <a:cs typeface="Calibri"/>
              </a:rPr>
              <a:t>района </a:t>
            </a:r>
            <a:r>
              <a:rPr sz="900" dirty="0" err="1">
                <a:latin typeface="Calibri"/>
                <a:cs typeface="Calibri"/>
              </a:rPr>
              <a:t>Хабаровского</a:t>
            </a:r>
            <a:r>
              <a:rPr sz="900" spc="-90" dirty="0">
                <a:latin typeface="Calibri"/>
                <a:cs typeface="Calibri"/>
              </a:rPr>
              <a:t> </a:t>
            </a:r>
            <a:r>
              <a:rPr sz="900" dirty="0" err="1" smtClean="0">
                <a:latin typeface="Calibri"/>
                <a:cs typeface="Calibri"/>
              </a:rPr>
              <a:t>края</a:t>
            </a:r>
            <a:r>
              <a:rPr lang="ru-RU" sz="900" dirty="0" smtClean="0"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Население составляет </a:t>
            </a:r>
            <a:r>
              <a:rPr sz="900" dirty="0">
                <a:latin typeface="Calibri"/>
                <a:cs typeface="Calibri"/>
              </a:rPr>
              <a:t>- </a:t>
            </a:r>
            <a:r>
              <a:rPr sz="900" spc="-5" dirty="0">
                <a:latin typeface="Calibri"/>
                <a:cs typeface="Calibri"/>
              </a:rPr>
              <a:t>12 999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чел.</a:t>
            </a:r>
            <a:endParaRPr sz="900" dirty="0">
              <a:latin typeface="Calibri"/>
              <a:cs typeface="Calibri"/>
            </a:endParaRPr>
          </a:p>
          <a:p>
            <a:pPr marL="12700" marR="5080" indent="7747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Штатная численность работников 182 шт. ед. </a:t>
            </a:r>
            <a:endParaRPr lang="ru-RU" sz="900" spc="-5" dirty="0" smtClean="0">
              <a:latin typeface="Calibri"/>
              <a:cs typeface="Calibri"/>
            </a:endParaRPr>
          </a:p>
          <a:p>
            <a:pPr marL="12700" marR="5080" indent="77470">
              <a:lnSpc>
                <a:spcPct val="100000"/>
              </a:lnSpc>
            </a:pPr>
            <a:r>
              <a:rPr lang="ru-RU" sz="900" spc="-5" dirty="0" smtClean="0">
                <a:latin typeface="Calibri"/>
                <a:cs typeface="Calibri"/>
              </a:rPr>
              <a:t>(</a:t>
            </a:r>
            <a:r>
              <a:rPr sz="900" spc="-5" dirty="0" err="1" smtClean="0">
                <a:latin typeface="Calibri"/>
                <a:cs typeface="Calibri"/>
              </a:rPr>
              <a:t>работников</a:t>
            </a:r>
            <a:r>
              <a:rPr sz="900" spc="-5" dirty="0" smtClean="0">
                <a:latin typeface="Calibri"/>
                <a:cs typeface="Calibri"/>
              </a:rPr>
              <a:t>  </a:t>
            </a:r>
            <a:r>
              <a:rPr sz="900" spc="-5" dirty="0">
                <a:latin typeface="Calibri"/>
                <a:cs typeface="Calibri"/>
              </a:rPr>
              <a:t>локомотивных бригад </a:t>
            </a:r>
            <a:r>
              <a:rPr sz="900" dirty="0">
                <a:latin typeface="Calibri"/>
                <a:cs typeface="Calibri"/>
              </a:rPr>
              <a:t>- </a:t>
            </a:r>
            <a:r>
              <a:rPr sz="900" spc="-5" dirty="0">
                <a:latin typeface="Calibri"/>
                <a:cs typeface="Calibri"/>
              </a:rPr>
              <a:t>170</a:t>
            </a:r>
            <a:r>
              <a:rPr sz="900" spc="-7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шт.ед.)</a:t>
            </a:r>
            <a:endParaRPr sz="900" dirty="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Протяженность участков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обслуживания:</a:t>
            </a:r>
            <a:endParaRPr sz="900" dirty="0">
              <a:latin typeface="Calibri"/>
              <a:cs typeface="Calibri"/>
            </a:endParaRPr>
          </a:p>
          <a:p>
            <a:pPr marL="12700" marR="1562735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Вяземская</a:t>
            </a:r>
            <a:r>
              <a:rPr sz="900" spc="-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–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Хабаровск-II</a:t>
            </a:r>
            <a:r>
              <a:rPr sz="900" spc="-7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–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119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км  Вяземская – Ружино – </a:t>
            </a:r>
            <a:r>
              <a:rPr sz="900" spc="-5" dirty="0">
                <a:latin typeface="Calibri"/>
                <a:cs typeface="Calibri"/>
              </a:rPr>
              <a:t>281</a:t>
            </a:r>
            <a:r>
              <a:rPr sz="900" spc="-1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км</a:t>
            </a:r>
          </a:p>
          <a:p>
            <a:pPr marL="86995">
              <a:lnSpc>
                <a:spcPct val="100000"/>
              </a:lnSpc>
            </a:pPr>
            <a:r>
              <a:rPr sz="900" b="1" dirty="0">
                <a:latin typeface="Calibri"/>
                <a:cs typeface="Calibri"/>
              </a:rPr>
              <a:t>Вид </a:t>
            </a:r>
            <a:r>
              <a:rPr sz="900" b="1" spc="-5" dirty="0">
                <a:latin typeface="Calibri"/>
                <a:cs typeface="Calibri"/>
              </a:rPr>
              <a:t>тяги 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тепловозная</a:t>
            </a:r>
            <a:r>
              <a:rPr sz="900" spc="-5" dirty="0" smtClean="0">
                <a:latin typeface="Calibri"/>
                <a:cs typeface="Calibri"/>
              </a:rPr>
              <a:t>.</a:t>
            </a:r>
            <a:endParaRPr lang="ru-RU" sz="900" i="1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</a:pPr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  </a:t>
            </a: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Среднемесячная</a:t>
            </a:r>
            <a:r>
              <a:rPr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заработная плата: </a:t>
            </a:r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                           </a:t>
            </a:r>
            <a:r>
              <a:rPr lang="ru-RU" sz="900" i="1" dirty="0" smtClean="0">
                <a:cs typeface="Calibri"/>
              </a:rPr>
              <a:t>машинист инструктор </a:t>
            </a:r>
            <a:r>
              <a:rPr lang="ru-RU" sz="900" i="1" dirty="0" err="1" smtClean="0">
                <a:cs typeface="Calibri"/>
              </a:rPr>
              <a:t>лб</a:t>
            </a:r>
            <a:r>
              <a:rPr lang="ru-RU" sz="900" i="1" dirty="0" smtClean="0">
                <a:cs typeface="Calibri"/>
              </a:rPr>
              <a:t> – </a:t>
            </a:r>
            <a:r>
              <a:rPr lang="ru-RU" sz="900" b="1" i="1" dirty="0" smtClean="0">
                <a:cs typeface="Calibri"/>
              </a:rPr>
              <a:t>96 844 </a:t>
            </a:r>
            <a:r>
              <a:rPr lang="ru-RU" sz="900" i="1" dirty="0" smtClean="0">
                <a:cs typeface="Calibri"/>
              </a:rPr>
              <a:t>руб.</a:t>
            </a:r>
          </a:p>
          <a:p>
            <a:pPr marL="84455">
              <a:lnSpc>
                <a:spcPct val="100000"/>
              </a:lnSpc>
            </a:pPr>
            <a:r>
              <a:rPr lang="ru-RU" sz="900" i="1" dirty="0" smtClean="0">
                <a:cs typeface="Calibri"/>
              </a:rPr>
              <a:t>дежурный пункта подмены – </a:t>
            </a:r>
            <a:r>
              <a:rPr lang="ru-RU" sz="900" b="1" i="1" dirty="0" smtClean="0">
                <a:cs typeface="Calibri"/>
              </a:rPr>
              <a:t>101 066 </a:t>
            </a:r>
            <a:r>
              <a:rPr lang="ru-RU" sz="900" i="1" dirty="0" smtClean="0">
                <a:cs typeface="Calibri"/>
              </a:rPr>
              <a:t>руб. </a:t>
            </a:r>
            <a:endParaRPr lang="ru-RU" sz="900" i="1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</a:pPr>
            <a:r>
              <a:rPr sz="900" i="1" spc="-5" dirty="0" err="1" smtClean="0">
                <a:latin typeface="Calibri"/>
                <a:cs typeface="Calibri"/>
              </a:rPr>
              <a:t>машинист</a:t>
            </a:r>
            <a:r>
              <a:rPr sz="900" i="1" spc="-5" dirty="0" smtClean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локомотива </a:t>
            </a:r>
            <a:r>
              <a:rPr sz="900" i="1" dirty="0">
                <a:latin typeface="Calibri"/>
                <a:cs typeface="Calibri"/>
              </a:rPr>
              <a:t>- </a:t>
            </a:r>
            <a:r>
              <a:rPr sz="900" b="1" i="1" dirty="0">
                <a:latin typeface="Calibri"/>
                <a:cs typeface="Calibri"/>
              </a:rPr>
              <a:t>82 421</a:t>
            </a:r>
            <a:r>
              <a:rPr sz="900" b="1" i="1" spc="-100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руб.</a:t>
            </a:r>
            <a:endParaRPr sz="900" dirty="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</a:pPr>
            <a:r>
              <a:rPr sz="900" i="1" spc="-5" dirty="0">
                <a:latin typeface="Calibri"/>
                <a:cs typeface="Calibri"/>
              </a:rPr>
              <a:t>помощник машиниста локомотива </a:t>
            </a:r>
            <a:r>
              <a:rPr sz="900" i="1" dirty="0">
                <a:latin typeface="Calibri"/>
                <a:cs typeface="Calibri"/>
              </a:rPr>
              <a:t>– </a:t>
            </a:r>
            <a:r>
              <a:rPr sz="900" b="1" i="1" dirty="0">
                <a:latin typeface="Calibri"/>
                <a:cs typeface="Calibri"/>
              </a:rPr>
              <a:t>60 199</a:t>
            </a:r>
            <a:r>
              <a:rPr sz="900" b="1" i="1" spc="-75" dirty="0">
                <a:latin typeface="Calibri"/>
                <a:cs typeface="Calibri"/>
              </a:rPr>
              <a:t> </a:t>
            </a:r>
            <a:r>
              <a:rPr sz="900" i="1" dirty="0" err="1">
                <a:latin typeface="Calibri"/>
                <a:cs typeface="Calibri"/>
              </a:rPr>
              <a:t>руб</a:t>
            </a:r>
            <a:r>
              <a:rPr sz="900" i="1" dirty="0" smtClean="0">
                <a:latin typeface="Calibri"/>
                <a:cs typeface="Calibri"/>
              </a:rPr>
              <a:t>.</a:t>
            </a:r>
            <a:endParaRPr lang="ru-RU" sz="900" i="1" dirty="0" smtClean="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</a:pPr>
            <a:endParaRPr sz="900" dirty="0">
              <a:latin typeface="Calibri"/>
              <a:cs typeface="Calibri"/>
            </a:endParaRPr>
          </a:p>
        </p:txBody>
      </p:sp>
      <p:pic>
        <p:nvPicPr>
          <p:cNvPr id="2051" name="Picture 3" descr="C:\Users\T_PischuginaZB\Desktop\восполнение лб\Презентация на буклеты\Вяземский\14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1" y="2800350"/>
            <a:ext cx="266700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T_PischuginaZB\Desktop\восполнение лб\Презентация на буклеты\Вяземский\inx960x6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14350"/>
            <a:ext cx="2590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6019800" y="2114550"/>
            <a:ext cx="304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u="sng" dirty="0" smtClean="0"/>
              <a:t>Социальный пакет:</a:t>
            </a:r>
          </a:p>
          <a:p>
            <a:pPr algn="just"/>
            <a:r>
              <a:rPr lang="ru-RU" sz="900" dirty="0" smtClean="0"/>
              <a:t>         </a:t>
            </a:r>
            <a:r>
              <a:rPr lang="ru-RU" sz="9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Ежегодный оплачиваемый отпуск </a:t>
            </a:r>
            <a:r>
              <a:rPr lang="ru-RU" sz="900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 50 </a:t>
            </a:r>
            <a:r>
              <a:rPr lang="ru-RU" sz="900" dirty="0" smtClean="0">
                <a:latin typeface="Calibri" pitchFamily="34" charset="0"/>
                <a:cs typeface="Calibri" pitchFamily="34" charset="0"/>
              </a:rPr>
              <a:t>к.д.</a:t>
            </a:r>
          </a:p>
          <a:p>
            <a:pPr algn="just"/>
            <a:r>
              <a:rPr lang="ru-RU" sz="900" dirty="0" smtClean="0">
                <a:latin typeface="Calibri" pitchFamily="34" charset="0"/>
                <a:cs typeface="Calibri" pitchFamily="34" charset="0"/>
              </a:rPr>
              <a:t>         В Южных районах Дальнего Востока на всех участках Хабаровского региона выплачивается процентная надбавка к заработной плате за стаж работы в данных районах или местностях – 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lang="ru-RU" sz="900" dirty="0" smtClean="0">
                <a:latin typeface="Calibri" pitchFamily="34" charset="0"/>
                <a:cs typeface="Calibri" pitchFamily="34" charset="0"/>
              </a:rPr>
              <a:t>% по истечении первого года работы с увеличением на 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lang="ru-RU" sz="900" dirty="0" smtClean="0">
                <a:latin typeface="Calibri" pitchFamily="34" charset="0"/>
                <a:cs typeface="Calibri" pitchFamily="34" charset="0"/>
              </a:rPr>
              <a:t>% за каждые последующие два года работы, но не свыше 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30</a:t>
            </a:r>
            <a:r>
              <a:rPr lang="ru-RU" sz="900" dirty="0" smtClean="0">
                <a:latin typeface="Calibri" pitchFamily="34" charset="0"/>
                <a:cs typeface="Calibri" pitchFamily="34" charset="0"/>
              </a:rPr>
              <a:t>% заработка, районный коэффициент – </a:t>
            </a:r>
            <a:r>
              <a:rPr lang="ru-RU" sz="900" b="1" dirty="0" smtClean="0">
                <a:latin typeface="Calibri" pitchFamily="34" charset="0"/>
                <a:cs typeface="Calibri" pitchFamily="34" charset="0"/>
              </a:rPr>
              <a:t>30</a:t>
            </a:r>
            <a:r>
              <a:rPr lang="ru-RU" sz="900" dirty="0" smtClean="0">
                <a:latin typeface="Calibri" pitchFamily="34" charset="0"/>
                <a:cs typeface="Calibri" pitchFamily="34" charset="0"/>
              </a:rPr>
              <a:t>%.</a:t>
            </a:r>
          </a:p>
          <a:p>
            <a:pPr marL="86995" algn="just">
              <a:spcBef>
                <a:spcPts val="5"/>
              </a:spcBef>
            </a:pPr>
            <a:r>
              <a:rPr lang="ru-RU" sz="9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Возмещение расходов </a:t>
            </a:r>
            <a:r>
              <a:rPr lang="ru-RU" sz="900" dirty="0" smtClean="0">
                <a:latin typeface="Calibri" pitchFamily="34" charset="0"/>
                <a:cs typeface="Calibri" pitchFamily="34" charset="0"/>
              </a:rPr>
              <a:t>при переезде на работу другую местность в соответствии со ст.169 ТК РФ.</a:t>
            </a:r>
            <a:r>
              <a:rPr lang="ru-RU" sz="900" i="1" dirty="0" smtClean="0">
                <a:solidFill>
                  <a:srgbClr val="FF0000"/>
                </a:solidFill>
              </a:rPr>
              <a:t> </a:t>
            </a:r>
          </a:p>
          <a:p>
            <a:pPr marL="86995" algn="just">
              <a:spcBef>
                <a:spcPts val="5"/>
              </a:spcBef>
            </a:pPr>
            <a:r>
              <a:rPr lang="ru-RU" sz="900" i="1" dirty="0" smtClean="0">
                <a:solidFill>
                  <a:srgbClr val="FF0000"/>
                </a:solidFill>
              </a:rPr>
              <a:t>    Компенсация работникам, расходов на оплату стоимости проезда</a:t>
            </a:r>
            <a:r>
              <a:rPr lang="ru-RU" sz="900" dirty="0" smtClean="0"/>
              <a:t> и провоза </a:t>
            </a:r>
            <a:r>
              <a:rPr lang="ru-RU" sz="900" dirty="0" smtClean="0">
                <a:cs typeface="Calibri"/>
              </a:rPr>
              <a:t>багажа к месту проведения отпуска на Черноморском побережье Российской Федерации и обратно воздушным транспортом, а также расходов </a:t>
            </a:r>
            <a:r>
              <a:rPr lang="ru-RU" sz="900" dirty="0" smtClean="0"/>
              <a:t>на оплату стоимости проезда и провоза багажа находящихся на их иждивении несовершеннолетних детей до 18 лет – один раз в год.</a:t>
            </a:r>
            <a:endParaRPr lang="ru-RU" sz="900" i="1" spc="-5" dirty="0" smtClean="0">
              <a:solidFill>
                <a:srgbClr val="FF0000"/>
              </a:solidFill>
              <a:cs typeface="Calibri"/>
            </a:endParaRPr>
          </a:p>
          <a:p>
            <a:pPr marL="86995" algn="just">
              <a:spcBef>
                <a:spcPts val="5"/>
              </a:spcBef>
            </a:pPr>
            <a:endParaRPr lang="ru-RU" sz="9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52425"/>
          </a:xfrm>
          <a:custGeom>
            <a:avLst/>
            <a:gdLst/>
            <a:ahLst/>
            <a:cxnLst/>
            <a:rect l="l" t="t" r="r" b="b"/>
            <a:pathLst>
              <a:path w="9144000" h="352425">
                <a:moveTo>
                  <a:pt x="0" y="352259"/>
                </a:moveTo>
                <a:lnTo>
                  <a:pt x="9144000" y="352259"/>
                </a:lnTo>
                <a:lnTo>
                  <a:pt x="9144000" y="0"/>
                </a:lnTo>
                <a:lnTo>
                  <a:pt x="0" y="0"/>
                </a:lnTo>
                <a:lnTo>
                  <a:pt x="0" y="352259"/>
                </a:lnTo>
                <a:close/>
              </a:path>
            </a:pathLst>
          </a:custGeom>
          <a:solidFill>
            <a:srgbClr val="BEC5CE"/>
          </a:solidFill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3" name="object 3"/>
          <p:cNvSpPr/>
          <p:nvPr/>
        </p:nvSpPr>
        <p:spPr>
          <a:xfrm>
            <a:off x="0" y="4873752"/>
            <a:ext cx="9144000" cy="269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9328" y="4992622"/>
            <a:ext cx="85344" cy="85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80368"/>
            <a:ext cx="9144000" cy="263525"/>
          </a:xfrm>
          <a:custGeom>
            <a:avLst/>
            <a:gdLst/>
            <a:ahLst/>
            <a:cxnLst/>
            <a:rect l="l" t="t" r="r" b="b"/>
            <a:pathLst>
              <a:path w="9144000" h="263525">
                <a:moveTo>
                  <a:pt x="0" y="263131"/>
                </a:moveTo>
                <a:lnTo>
                  <a:pt x="9144000" y="263131"/>
                </a:lnTo>
                <a:lnTo>
                  <a:pt x="9144000" y="0"/>
                </a:lnTo>
                <a:lnTo>
                  <a:pt x="0" y="0"/>
                </a:lnTo>
                <a:lnTo>
                  <a:pt x="0" y="263131"/>
                </a:lnTo>
                <a:close/>
              </a:path>
            </a:pathLst>
          </a:custGeom>
          <a:solidFill>
            <a:srgbClr val="BEC5CE"/>
          </a:solidFill>
        </p:spPr>
        <p:txBody>
          <a:bodyPr wrap="square" lIns="0" tIns="0" rIns="0" bIns="0" rtlCol="0" anchor="ctr"/>
          <a:lstStyle/>
          <a:p>
            <a:r>
              <a:rPr lang="ru-RU" sz="1200" b="1" i="1" dirty="0" smtClean="0">
                <a:latin typeface="Calibri" pitchFamily="34" charset="0"/>
                <a:cs typeface="Calibri" pitchFamily="34" charset="0"/>
              </a:rPr>
              <a:t>  Контактный телефон: 8 996 310 91 94 Берц Оксана Валерьевна </a:t>
            </a:r>
            <a:r>
              <a:rPr lang="ru-RU" sz="900" b="1" i="1" dirty="0" smtClean="0"/>
              <a:t>(заместитель начальника депо по кадрам и социальным вопросам)</a:t>
            </a:r>
            <a:endParaRPr lang="ru-RU" sz="900" b="1" i="1" dirty="0"/>
          </a:p>
        </p:txBody>
      </p:sp>
      <p:sp>
        <p:nvSpPr>
          <p:cNvPr id="6" name="object 6"/>
          <p:cNvSpPr/>
          <p:nvPr/>
        </p:nvSpPr>
        <p:spPr>
          <a:xfrm>
            <a:off x="8362950" y="4945850"/>
            <a:ext cx="406273" cy="134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57150"/>
            <a:ext cx="2587370" cy="198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06495" y="70739"/>
            <a:ext cx="5178806" cy="198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97544" y="70739"/>
            <a:ext cx="150875" cy="198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52259"/>
            <a:ext cx="9144000" cy="4505491"/>
          </a:xfrm>
          <a:custGeom>
            <a:avLst/>
            <a:gdLst/>
            <a:ahLst/>
            <a:cxnLst/>
            <a:rect l="l" t="t" r="r" b="b"/>
            <a:pathLst>
              <a:path w="9144000" h="923925">
                <a:moveTo>
                  <a:pt x="0" y="923328"/>
                </a:moveTo>
                <a:lnTo>
                  <a:pt x="9144000" y="923328"/>
                </a:lnTo>
                <a:lnTo>
                  <a:pt x="9144000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3911" y="266700"/>
            <a:ext cx="2990088" cy="19461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679" y="338327"/>
            <a:ext cx="2026921" cy="20810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8307" y="2724150"/>
            <a:ext cx="1879093" cy="19164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33600" y="285750"/>
            <a:ext cx="6858000" cy="5032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marR="2885440" indent="76835">
              <a:lnSpc>
                <a:spcPct val="100000"/>
              </a:lnSpc>
              <a:spcBef>
                <a:spcPts val="100"/>
              </a:spcBef>
              <a:tabLst>
                <a:tab pos="1050925" algn="l"/>
                <a:tab pos="1239520" algn="l"/>
                <a:tab pos="1594485" algn="l"/>
                <a:tab pos="1780539" algn="l"/>
                <a:tab pos="2645410" algn="l"/>
              </a:tabLst>
            </a:pPr>
            <a:r>
              <a:rPr sz="900" u="sng" spc="-2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с.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9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чаев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а-1</a:t>
            </a:r>
            <a:r>
              <a:rPr sz="900" b="1" dirty="0">
                <a:latin typeface="Calibri"/>
                <a:cs typeface="Calibri"/>
              </a:rPr>
              <a:t>	</a:t>
            </a:r>
            <a:r>
              <a:rPr sz="900" dirty="0">
                <a:latin typeface="Calibri"/>
                <a:cs typeface="Calibri"/>
              </a:rPr>
              <a:t>–	с</a:t>
            </a:r>
            <a:r>
              <a:rPr sz="900" spc="-5" dirty="0">
                <a:latin typeface="Calibri"/>
                <a:cs typeface="Calibri"/>
              </a:rPr>
              <a:t>ел</a:t>
            </a:r>
            <a:r>
              <a:rPr sz="900" dirty="0">
                <a:latin typeface="Calibri"/>
                <a:cs typeface="Calibri"/>
              </a:rPr>
              <a:t>о	в	</a:t>
            </a:r>
            <a:r>
              <a:rPr sz="900" spc="-5" dirty="0">
                <a:latin typeface="Calibri"/>
                <a:cs typeface="Calibri"/>
              </a:rPr>
              <a:t>С</a:t>
            </a:r>
            <a:r>
              <a:rPr sz="900" dirty="0">
                <a:latin typeface="Calibri"/>
                <a:cs typeface="Calibri"/>
              </a:rPr>
              <a:t>ми</a:t>
            </a:r>
            <a:r>
              <a:rPr sz="900" spc="-10" dirty="0">
                <a:latin typeface="Calibri"/>
                <a:cs typeface="Calibri"/>
              </a:rPr>
              <a:t>д</a:t>
            </a:r>
            <a:r>
              <a:rPr sz="900" dirty="0">
                <a:latin typeface="Calibri"/>
                <a:cs typeface="Calibri"/>
              </a:rPr>
              <a:t>о</a:t>
            </a:r>
            <a:r>
              <a:rPr sz="900" spc="-15" dirty="0">
                <a:latin typeface="Calibri"/>
                <a:cs typeface="Calibri"/>
              </a:rPr>
              <a:t>в</a:t>
            </a:r>
            <a:r>
              <a:rPr sz="900" dirty="0">
                <a:latin typeface="Calibri"/>
                <a:cs typeface="Calibri"/>
              </a:rPr>
              <a:t>ич</a:t>
            </a:r>
            <a:r>
              <a:rPr sz="900" spc="-15" dirty="0">
                <a:latin typeface="Calibri"/>
                <a:cs typeface="Calibri"/>
              </a:rPr>
              <a:t>с</a:t>
            </a:r>
            <a:r>
              <a:rPr sz="900" dirty="0">
                <a:latin typeface="Calibri"/>
                <a:cs typeface="Calibri"/>
              </a:rPr>
              <a:t>к</a:t>
            </a:r>
            <a:r>
              <a:rPr sz="900" spc="5" dirty="0">
                <a:latin typeface="Calibri"/>
                <a:cs typeface="Calibri"/>
              </a:rPr>
              <a:t>о</a:t>
            </a:r>
            <a:r>
              <a:rPr sz="900" dirty="0">
                <a:latin typeface="Calibri"/>
                <a:cs typeface="Calibri"/>
              </a:rPr>
              <a:t>м	</a:t>
            </a:r>
            <a:r>
              <a:rPr sz="900" spc="-5" dirty="0">
                <a:latin typeface="Calibri"/>
                <a:cs typeface="Calibri"/>
              </a:rPr>
              <a:t>р</a:t>
            </a:r>
            <a:r>
              <a:rPr sz="900" dirty="0">
                <a:latin typeface="Calibri"/>
                <a:cs typeface="Calibri"/>
              </a:rPr>
              <a:t>а</a:t>
            </a:r>
            <a:r>
              <a:rPr sz="900" spc="-10" dirty="0">
                <a:latin typeface="Calibri"/>
                <a:cs typeface="Calibri"/>
              </a:rPr>
              <a:t>й</a:t>
            </a:r>
            <a:r>
              <a:rPr sz="900" dirty="0">
                <a:latin typeface="Calibri"/>
                <a:cs typeface="Calibri"/>
              </a:rPr>
              <a:t>оне  </a:t>
            </a:r>
            <a:r>
              <a:rPr sz="900" spc="-5" dirty="0">
                <a:latin typeface="Calibri"/>
                <a:cs typeface="Calibri"/>
              </a:rPr>
              <a:t>Еврейской </a:t>
            </a:r>
            <a:r>
              <a:rPr sz="900" dirty="0">
                <a:latin typeface="Calibri"/>
                <a:cs typeface="Calibri"/>
              </a:rPr>
              <a:t>автономной</a:t>
            </a:r>
            <a:r>
              <a:rPr sz="900" spc="-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области.</a:t>
            </a:r>
            <a:endParaRPr sz="900" dirty="0">
              <a:latin typeface="Calibri"/>
              <a:cs typeface="Calibri"/>
            </a:endParaRPr>
          </a:p>
          <a:p>
            <a:pPr marL="159385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Население составляет </a:t>
            </a:r>
            <a:r>
              <a:rPr sz="900" b="1" dirty="0">
                <a:latin typeface="Calibri"/>
                <a:cs typeface="Calibri"/>
              </a:rPr>
              <a:t>- </a:t>
            </a:r>
            <a:r>
              <a:rPr sz="900" dirty="0">
                <a:latin typeface="Calibri"/>
                <a:cs typeface="Calibri"/>
              </a:rPr>
              <a:t>1 </a:t>
            </a:r>
            <a:r>
              <a:rPr sz="900" spc="-5" dirty="0">
                <a:latin typeface="Calibri"/>
                <a:cs typeface="Calibri"/>
              </a:rPr>
              <a:t>148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чел.</a:t>
            </a:r>
            <a:endParaRPr sz="900" dirty="0">
              <a:latin typeface="Calibri"/>
              <a:cs typeface="Calibri"/>
            </a:endParaRPr>
          </a:p>
          <a:p>
            <a:pPr marL="84455" marR="2884805" indent="7747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Штатная численность работников 161 </a:t>
            </a:r>
            <a:r>
              <a:rPr sz="900" spc="-5" dirty="0" err="1">
                <a:latin typeface="Calibri"/>
                <a:cs typeface="Calibri"/>
              </a:rPr>
              <a:t>шт.ед</a:t>
            </a:r>
            <a:r>
              <a:rPr sz="900" spc="-5" dirty="0" smtClean="0">
                <a:latin typeface="Calibri"/>
                <a:cs typeface="Calibri"/>
              </a:rPr>
              <a:t>.</a:t>
            </a:r>
            <a:endParaRPr lang="ru-RU" sz="900" spc="-5" dirty="0" smtClean="0">
              <a:latin typeface="Calibri"/>
              <a:cs typeface="Calibri"/>
            </a:endParaRPr>
          </a:p>
          <a:p>
            <a:pPr marL="84455" marR="2884805" indent="77470">
              <a:lnSpc>
                <a:spcPct val="100000"/>
              </a:lnSpc>
            </a:pPr>
            <a:r>
              <a:rPr sz="900" spc="-5" dirty="0" smtClean="0">
                <a:latin typeface="Calibri"/>
                <a:cs typeface="Calibri"/>
              </a:rPr>
              <a:t>(</a:t>
            </a:r>
            <a:r>
              <a:rPr sz="900" spc="-5" dirty="0">
                <a:latin typeface="Calibri"/>
                <a:cs typeface="Calibri"/>
              </a:rPr>
              <a:t>работников  локомотивных бригад </a:t>
            </a:r>
            <a:r>
              <a:rPr sz="900" dirty="0">
                <a:latin typeface="Calibri"/>
                <a:cs typeface="Calibri"/>
              </a:rPr>
              <a:t>- </a:t>
            </a:r>
            <a:r>
              <a:rPr sz="900" spc="-5" dirty="0">
                <a:latin typeface="Calibri"/>
                <a:cs typeface="Calibri"/>
              </a:rPr>
              <a:t>149 шт.ед.</a:t>
            </a:r>
            <a:r>
              <a:rPr sz="900" spc="-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)</a:t>
            </a:r>
          </a:p>
          <a:p>
            <a:pPr marL="159385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Протяженность участков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обслуживания</a:t>
            </a:r>
            <a:r>
              <a:rPr sz="900" spc="-5" dirty="0">
                <a:latin typeface="Calibri"/>
                <a:cs typeface="Calibri"/>
              </a:rPr>
              <a:t>:</a:t>
            </a:r>
            <a:endParaRPr sz="900" dirty="0">
              <a:latin typeface="Calibri"/>
              <a:cs typeface="Calibri"/>
            </a:endParaRPr>
          </a:p>
          <a:p>
            <a:pPr marL="84455" marR="3942715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Волочаевка </a:t>
            </a:r>
            <a:r>
              <a:rPr sz="900" dirty="0">
                <a:latin typeface="Calibri"/>
                <a:cs typeface="Calibri"/>
              </a:rPr>
              <a:t>II - </a:t>
            </a:r>
            <a:r>
              <a:rPr sz="900" spc="-5" dirty="0">
                <a:latin typeface="Calibri"/>
                <a:cs typeface="Calibri"/>
              </a:rPr>
              <a:t>Комсомольск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330</a:t>
            </a:r>
            <a:r>
              <a:rPr sz="900" spc="-1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км,  Волочавка-2 – </a:t>
            </a:r>
            <a:r>
              <a:rPr sz="900" spc="-5" dirty="0">
                <a:latin typeface="Calibri"/>
                <a:cs typeface="Calibri"/>
              </a:rPr>
              <a:t>Сельгон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162</a:t>
            </a:r>
            <a:r>
              <a:rPr sz="900" spc="-1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км.</a:t>
            </a:r>
          </a:p>
          <a:p>
            <a:pPr marL="162560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Вид тяги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тепловозная (в </a:t>
            </a:r>
            <a:r>
              <a:rPr sz="900" spc="-5" dirty="0" err="1" smtClean="0">
                <a:latin typeface="Calibri"/>
                <a:cs typeface="Calibri"/>
              </a:rPr>
              <a:t>соответстви</a:t>
            </a:r>
            <a:r>
              <a:rPr lang="ru-RU" sz="900" spc="-5" dirty="0" smtClean="0">
                <a:latin typeface="Calibri"/>
                <a:cs typeface="Calibri"/>
              </a:rPr>
              <a:t>е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плану </a:t>
            </a:r>
            <a:r>
              <a:rPr sz="900" spc="-10" dirty="0">
                <a:latin typeface="Calibri"/>
                <a:cs typeface="Calibri"/>
              </a:rPr>
              <a:t>ДПР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 err="1" smtClean="0">
                <a:latin typeface="Calibri"/>
                <a:cs typeface="Calibri"/>
              </a:rPr>
              <a:t>до</a:t>
            </a:r>
            <a:r>
              <a:rPr lang="ru-RU" sz="900" dirty="0" smtClean="0">
                <a:latin typeface="Calibri"/>
                <a:cs typeface="Calibri"/>
              </a:rPr>
              <a:t> </a:t>
            </a:r>
            <a:r>
              <a:rPr sz="900" spc="-5" dirty="0" smtClean="0">
                <a:latin typeface="Calibri"/>
                <a:cs typeface="Calibri"/>
              </a:rPr>
              <a:t>2025 </a:t>
            </a:r>
            <a:r>
              <a:rPr sz="900" dirty="0">
                <a:latin typeface="Calibri"/>
                <a:cs typeface="Calibri"/>
              </a:rPr>
              <a:t>г</a:t>
            </a:r>
            <a:r>
              <a:rPr sz="900" dirty="0" smtClean="0">
                <a:latin typeface="Calibri"/>
                <a:cs typeface="Calibri"/>
              </a:rPr>
              <a:t>. </a:t>
            </a:r>
            <a:r>
              <a:rPr lang="ru-RU" sz="900" dirty="0" err="1" smtClean="0">
                <a:latin typeface="Calibri"/>
                <a:cs typeface="Calibri"/>
              </a:rPr>
              <a:t>з</a:t>
            </a:r>
            <a:r>
              <a:rPr sz="900" spc="-5" dirty="0" err="1" smtClean="0">
                <a:latin typeface="Calibri"/>
                <a:cs typeface="Calibri"/>
              </a:rPr>
              <a:t>апланирована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endParaRPr lang="ru-RU" sz="900" spc="-5" dirty="0" smtClean="0">
              <a:latin typeface="Calibri"/>
              <a:cs typeface="Calibri"/>
            </a:endParaRPr>
          </a:p>
          <a:p>
            <a:pPr marL="162560">
              <a:lnSpc>
                <a:spcPct val="100000"/>
              </a:lnSpc>
            </a:pPr>
            <a:r>
              <a:rPr lang="ru-RU" sz="900" spc="-5" dirty="0" smtClean="0">
                <a:latin typeface="Calibri"/>
                <a:cs typeface="Calibri"/>
              </a:rPr>
              <a:t>э</a:t>
            </a:r>
            <a:r>
              <a:rPr sz="900" spc="-5" dirty="0" err="1" smtClean="0">
                <a:latin typeface="Calibri"/>
                <a:cs typeface="Calibri"/>
              </a:rPr>
              <a:t>лектрификация</a:t>
            </a:r>
            <a:r>
              <a:rPr sz="900" spc="-114" dirty="0" smtClean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участка)</a:t>
            </a:r>
          </a:p>
          <a:p>
            <a:pPr marL="84455">
              <a:lnSpc>
                <a:spcPts val="1065"/>
              </a:lnSpc>
            </a:pP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Среднемесячная заработная</a:t>
            </a:r>
            <a:r>
              <a:rPr sz="900" i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5" dirty="0" err="1">
                <a:solidFill>
                  <a:srgbClr val="FF0000"/>
                </a:solidFill>
                <a:latin typeface="Calibri"/>
                <a:cs typeface="Calibri"/>
              </a:rPr>
              <a:t>плата</a:t>
            </a:r>
            <a:r>
              <a:rPr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lang="ru-RU" sz="900" i="1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84455">
              <a:lnSpc>
                <a:spcPts val="1065"/>
              </a:lnSpc>
            </a:pPr>
            <a:r>
              <a:rPr lang="ru-RU" sz="900" i="1" spc="-5" dirty="0" smtClean="0">
                <a:latin typeface="Calibri"/>
                <a:cs typeface="Calibri"/>
              </a:rPr>
              <a:t>машинист инструктор </a:t>
            </a:r>
            <a:r>
              <a:rPr lang="ru-RU" sz="900" i="1" spc="-5" dirty="0" err="1" smtClean="0">
                <a:latin typeface="Calibri"/>
                <a:cs typeface="Calibri"/>
              </a:rPr>
              <a:t>лб</a:t>
            </a:r>
            <a:r>
              <a:rPr lang="ru-RU" sz="900" i="1" spc="-5" dirty="0" smtClean="0">
                <a:latin typeface="Calibri"/>
                <a:cs typeface="Calibri"/>
              </a:rPr>
              <a:t> – </a:t>
            </a:r>
            <a:r>
              <a:rPr lang="ru-RU" sz="900" b="1" i="1" spc="-5" dirty="0" smtClean="0">
                <a:latin typeface="Calibri"/>
                <a:cs typeface="Calibri"/>
              </a:rPr>
              <a:t>96 844 </a:t>
            </a:r>
            <a:r>
              <a:rPr lang="ru-RU" sz="900" i="1" spc="-5" dirty="0" smtClean="0">
                <a:latin typeface="Calibri"/>
                <a:cs typeface="Calibri"/>
              </a:rPr>
              <a:t>руб.</a:t>
            </a:r>
          </a:p>
          <a:p>
            <a:pPr marL="84455">
              <a:lnSpc>
                <a:spcPts val="1065"/>
              </a:lnSpc>
            </a:pPr>
            <a:r>
              <a:rPr lang="ru-RU" sz="900" i="1" spc="-5" dirty="0" smtClean="0">
                <a:latin typeface="Calibri"/>
                <a:cs typeface="Calibri"/>
              </a:rPr>
              <a:t>дежурный оборотного депо – </a:t>
            </a:r>
            <a:r>
              <a:rPr lang="ru-RU" sz="900" b="1" i="1" spc="-5" dirty="0" smtClean="0">
                <a:latin typeface="Calibri"/>
                <a:cs typeface="Calibri"/>
              </a:rPr>
              <a:t>101 066 </a:t>
            </a:r>
            <a:r>
              <a:rPr lang="ru-RU" sz="900" i="1" spc="-5" dirty="0" smtClean="0">
                <a:latin typeface="Calibri"/>
                <a:cs typeface="Calibri"/>
              </a:rPr>
              <a:t>руб.</a:t>
            </a:r>
            <a:endParaRPr sz="900" dirty="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5"/>
              </a:spcBef>
            </a:pPr>
            <a:r>
              <a:rPr sz="900" i="1" spc="-5" dirty="0">
                <a:latin typeface="Calibri"/>
                <a:cs typeface="Calibri"/>
              </a:rPr>
              <a:t>машинист локомотива </a:t>
            </a:r>
            <a:r>
              <a:rPr sz="900" i="1" dirty="0">
                <a:latin typeface="Calibri"/>
                <a:cs typeface="Calibri"/>
              </a:rPr>
              <a:t>- </a:t>
            </a:r>
            <a:r>
              <a:rPr sz="900" b="1" i="1" dirty="0">
                <a:latin typeface="Calibri"/>
                <a:cs typeface="Calibri"/>
              </a:rPr>
              <a:t>83 942</a:t>
            </a:r>
            <a:r>
              <a:rPr sz="900" b="1" i="1" spc="-110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руб.</a:t>
            </a:r>
            <a:endParaRPr sz="900" dirty="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</a:pPr>
            <a:r>
              <a:rPr sz="900" i="1" spc="-5" dirty="0">
                <a:latin typeface="Calibri"/>
                <a:cs typeface="Calibri"/>
              </a:rPr>
              <a:t>помощник машиниста локомотива </a:t>
            </a:r>
            <a:r>
              <a:rPr sz="900" i="1" dirty="0">
                <a:solidFill>
                  <a:srgbClr val="FF0000"/>
                </a:solidFill>
                <a:latin typeface="Calibri"/>
                <a:cs typeface="Calibri"/>
              </a:rPr>
              <a:t>– </a:t>
            </a:r>
            <a:r>
              <a:rPr sz="900" b="1" i="1" dirty="0">
                <a:latin typeface="Calibri"/>
                <a:cs typeface="Calibri"/>
              </a:rPr>
              <a:t>62 316</a:t>
            </a:r>
            <a:r>
              <a:rPr sz="900" b="1" i="1" spc="-75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руб.</a:t>
            </a:r>
            <a:endParaRPr sz="900" dirty="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  <a:spcBef>
                <a:spcPts val="160"/>
              </a:spcBef>
            </a:pPr>
            <a:r>
              <a:rPr lang="ru-RU" sz="900" u="sng" spc="-2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   </a:t>
            </a:r>
            <a:r>
              <a:rPr sz="900" u="sng" spc="-2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Инфраструктура</a:t>
            </a:r>
            <a:r>
              <a:rPr sz="900" b="1" spc="-5" dirty="0">
                <a:latin typeface="Calibri"/>
                <a:cs typeface="Calibri"/>
              </a:rPr>
              <a:t>:</a:t>
            </a:r>
            <a:endParaRPr sz="900" dirty="0">
              <a:latin typeface="Calibri"/>
              <a:cs typeface="Calibri"/>
            </a:endParaRPr>
          </a:p>
          <a:p>
            <a:pPr marL="147955" indent="-61594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sz="900" spc="-5" dirty="0">
                <a:latin typeface="Calibri"/>
                <a:cs typeface="Calibri"/>
              </a:rPr>
              <a:t>Детский </a:t>
            </a:r>
            <a:r>
              <a:rPr sz="900" dirty="0">
                <a:latin typeface="Calibri"/>
                <a:cs typeface="Calibri"/>
              </a:rPr>
              <a:t>сад (жд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.)</a:t>
            </a:r>
          </a:p>
          <a:p>
            <a:pPr marL="147955" indent="-61594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sz="900" dirty="0">
                <a:latin typeface="Calibri"/>
                <a:cs typeface="Calibri"/>
              </a:rPr>
              <a:t>НУЗ </a:t>
            </a:r>
            <a:r>
              <a:rPr sz="900" spc="-5" dirty="0">
                <a:latin typeface="Calibri"/>
                <a:cs typeface="Calibri"/>
              </a:rPr>
              <a:t>«Отделенческая </a:t>
            </a:r>
            <a:r>
              <a:rPr sz="900" dirty="0">
                <a:latin typeface="Calibri"/>
                <a:cs typeface="Calibri"/>
              </a:rPr>
              <a:t>поликлиника </a:t>
            </a:r>
            <a:r>
              <a:rPr sz="900" spc="-5" dirty="0">
                <a:latin typeface="Calibri"/>
                <a:cs typeface="Calibri"/>
              </a:rPr>
              <a:t>на ст.Хабаровск-1 ОАО</a:t>
            </a:r>
            <a:r>
              <a:rPr sz="900" spc="-1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«РЖД</a:t>
            </a:r>
            <a:r>
              <a:rPr sz="900" spc="-5" dirty="0" smtClean="0">
                <a:latin typeface="Calibri"/>
                <a:cs typeface="Calibri"/>
              </a:rPr>
              <a:t>»</a:t>
            </a:r>
            <a:r>
              <a:rPr lang="ru-RU" sz="900" u="sng" spc="-2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</a:p>
          <a:p>
            <a:pPr marL="86360">
              <a:lnSpc>
                <a:spcPct val="100000"/>
              </a:lnSpc>
            </a:pPr>
            <a:r>
              <a:rPr sz="900" u="sng" spc="-2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900" u="sng" spc="-2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900" b="1" u="sng" spc="-5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Социальный</a:t>
            </a:r>
            <a:r>
              <a:rPr sz="900" b="1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u="sng" spc="-5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пакет</a:t>
            </a:r>
            <a:r>
              <a:rPr lang="ru-RU" sz="900" b="1" u="sng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</a:p>
          <a:p>
            <a:pPr marL="86360" algn="just">
              <a:lnSpc>
                <a:spcPct val="100000"/>
              </a:lnSpc>
            </a:pPr>
            <a:r>
              <a:rPr lang="ru-RU" sz="900" b="1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</a:t>
            </a:r>
            <a:r>
              <a:rPr sz="900" dirty="0" smtClean="0">
                <a:latin typeface="Calibri"/>
                <a:cs typeface="Calibri"/>
              </a:rPr>
              <a:t>В </a:t>
            </a:r>
            <a:r>
              <a:rPr sz="900" dirty="0">
                <a:latin typeface="Calibri"/>
                <a:cs typeface="Calibri"/>
              </a:rPr>
              <a:t>Южных </a:t>
            </a:r>
            <a:r>
              <a:rPr sz="900" spc="-5" dirty="0">
                <a:latin typeface="Calibri"/>
                <a:cs typeface="Calibri"/>
              </a:rPr>
              <a:t>районах Дальнего Востока на всех участках </a:t>
            </a:r>
            <a:r>
              <a:rPr sz="900" spc="-10" dirty="0">
                <a:latin typeface="Calibri"/>
                <a:cs typeface="Calibri"/>
              </a:rPr>
              <a:t>Хабаровского </a:t>
            </a:r>
            <a:r>
              <a:rPr sz="900" spc="-5" dirty="0">
                <a:latin typeface="Calibri"/>
                <a:cs typeface="Calibri"/>
              </a:rPr>
              <a:t>региона выплачивается процентная </a:t>
            </a:r>
            <a:r>
              <a:rPr sz="900" spc="-10" dirty="0" err="1">
                <a:latin typeface="Calibri"/>
                <a:cs typeface="Calibri"/>
              </a:rPr>
              <a:t>надбавка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 smtClean="0">
                <a:latin typeface="Calibri"/>
                <a:cs typeface="Calibri"/>
              </a:rPr>
              <a:t>к </a:t>
            </a:r>
            <a:r>
              <a:rPr sz="900" spc="-5" dirty="0" err="1" smtClean="0">
                <a:latin typeface="Calibri"/>
                <a:cs typeface="Calibri"/>
              </a:rPr>
              <a:t>заработной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плате </a:t>
            </a:r>
            <a:r>
              <a:rPr sz="900" dirty="0">
                <a:latin typeface="Calibri"/>
                <a:cs typeface="Calibri"/>
              </a:rPr>
              <a:t>за </a:t>
            </a:r>
            <a:r>
              <a:rPr sz="900" spc="-5" dirty="0">
                <a:latin typeface="Calibri"/>
                <a:cs typeface="Calibri"/>
              </a:rPr>
              <a:t>стаж работы </a:t>
            </a:r>
            <a:r>
              <a:rPr sz="900" dirty="0">
                <a:latin typeface="Calibri"/>
                <a:cs typeface="Calibri"/>
              </a:rPr>
              <a:t>в </a:t>
            </a:r>
            <a:r>
              <a:rPr sz="900" spc="-5" dirty="0">
                <a:latin typeface="Calibri"/>
                <a:cs typeface="Calibri"/>
              </a:rPr>
              <a:t>данных районах или местностях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b="1" spc="-10" dirty="0">
                <a:latin typeface="Calibri"/>
                <a:cs typeface="Calibri"/>
              </a:rPr>
              <a:t>10% </a:t>
            </a:r>
            <a:r>
              <a:rPr sz="900" spc="-10" dirty="0">
                <a:latin typeface="Calibri"/>
                <a:cs typeface="Calibri"/>
              </a:rPr>
              <a:t>по </a:t>
            </a:r>
            <a:r>
              <a:rPr sz="900" spc="-5" dirty="0">
                <a:latin typeface="Calibri"/>
                <a:cs typeface="Calibri"/>
              </a:rPr>
              <a:t>истечении первого года </a:t>
            </a:r>
            <a:r>
              <a:rPr sz="900" spc="-5" dirty="0" err="1">
                <a:latin typeface="Calibri"/>
                <a:cs typeface="Calibri"/>
              </a:rPr>
              <a:t>работы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 smtClean="0">
                <a:latin typeface="Calibri"/>
                <a:cs typeface="Calibri"/>
              </a:rPr>
              <a:t>с</a:t>
            </a:r>
            <a:r>
              <a:rPr lang="ru-RU" sz="900" dirty="0" smtClean="0">
                <a:latin typeface="Calibri"/>
                <a:cs typeface="Calibri"/>
              </a:rPr>
              <a:t>  </a:t>
            </a:r>
            <a:r>
              <a:rPr sz="900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увеличением на </a:t>
            </a:r>
            <a:r>
              <a:rPr sz="900" b="1" spc="-10" dirty="0">
                <a:latin typeface="Calibri"/>
                <a:cs typeface="Calibri"/>
              </a:rPr>
              <a:t>10% </a:t>
            </a:r>
            <a:r>
              <a:rPr sz="900" spc="-5" dirty="0">
                <a:latin typeface="Calibri"/>
                <a:cs typeface="Calibri"/>
              </a:rPr>
              <a:t>за каждые последующие </a:t>
            </a:r>
            <a:r>
              <a:rPr sz="900" dirty="0">
                <a:latin typeface="Calibri"/>
                <a:cs typeface="Calibri"/>
              </a:rPr>
              <a:t>два </a:t>
            </a:r>
            <a:r>
              <a:rPr sz="900" spc="-5" dirty="0">
                <a:latin typeface="Calibri"/>
                <a:cs typeface="Calibri"/>
              </a:rPr>
              <a:t>года работы, но не выше </a:t>
            </a:r>
            <a:r>
              <a:rPr sz="900" b="1" spc="-10" dirty="0">
                <a:latin typeface="Calibri"/>
                <a:cs typeface="Calibri"/>
              </a:rPr>
              <a:t>30% </a:t>
            </a:r>
            <a:r>
              <a:rPr sz="900" spc="-5" dirty="0">
                <a:latin typeface="Calibri"/>
                <a:cs typeface="Calibri"/>
              </a:rPr>
              <a:t>заработка. </a:t>
            </a:r>
            <a:r>
              <a:rPr sz="900" spc="-5" dirty="0" err="1">
                <a:latin typeface="Calibri"/>
                <a:cs typeface="Calibri"/>
              </a:rPr>
              <a:t>Районный</a:t>
            </a:r>
            <a:r>
              <a:rPr sz="900" spc="-5" dirty="0">
                <a:latin typeface="Calibri"/>
                <a:cs typeface="Calibri"/>
              </a:rPr>
              <a:t> </a:t>
            </a:r>
            <a:endParaRPr lang="ru-RU" sz="900" spc="-5" dirty="0" smtClean="0">
              <a:latin typeface="Calibri"/>
              <a:cs typeface="Calibri"/>
            </a:endParaRPr>
          </a:p>
          <a:p>
            <a:pPr marL="86360" algn="just">
              <a:lnSpc>
                <a:spcPct val="100000"/>
              </a:lnSpc>
            </a:pPr>
            <a:r>
              <a:rPr sz="900" spc="-5" dirty="0" err="1" smtClean="0">
                <a:latin typeface="Calibri"/>
                <a:cs typeface="Calibri"/>
              </a:rPr>
              <a:t>коэффициент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dirty="0" smtClean="0">
                <a:latin typeface="Calibri"/>
                <a:cs typeface="Calibri"/>
              </a:rPr>
              <a:t>–</a:t>
            </a:r>
            <a:r>
              <a:rPr lang="ru-RU" sz="900" dirty="0" smtClean="0">
                <a:latin typeface="Calibri"/>
                <a:cs typeface="Calibri"/>
              </a:rPr>
              <a:t> </a:t>
            </a:r>
            <a:r>
              <a:rPr sz="900" b="1" spc="-5" dirty="0" smtClean="0">
                <a:latin typeface="Calibri"/>
                <a:cs typeface="Calibri"/>
              </a:rPr>
              <a:t>30</a:t>
            </a:r>
            <a:r>
              <a:rPr sz="900" b="1" spc="-5" dirty="0">
                <a:latin typeface="Calibri"/>
                <a:cs typeface="Calibri"/>
              </a:rPr>
              <a:t>%</a:t>
            </a:r>
            <a:r>
              <a:rPr sz="900" spc="-5" dirty="0"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86995" algn="just"/>
            <a:r>
              <a:rPr lang="ru-RU" sz="900" i="1" dirty="0" smtClean="0">
                <a:solidFill>
                  <a:srgbClr val="FF0000"/>
                </a:solidFill>
              </a:rPr>
              <a:t>Компенсация работникам, расходов на оплату стоимости проезда</a:t>
            </a:r>
            <a:r>
              <a:rPr lang="ru-RU" sz="900" dirty="0" smtClean="0"/>
              <a:t> и провоза </a:t>
            </a:r>
            <a:r>
              <a:rPr lang="ru-RU" sz="900" dirty="0" smtClean="0">
                <a:latin typeface="Calibri"/>
                <a:cs typeface="Calibri"/>
              </a:rPr>
              <a:t>багажа к месту проведения отпуска на Черноморском побережье Российской Федерации и обратно воздушным транспортом, а также расходов </a:t>
            </a:r>
            <a:r>
              <a:rPr lang="ru-RU" sz="900" dirty="0" smtClean="0"/>
              <a:t>на оплату стоимости проезда и провоза багажа находящихся на их иждивении несовершеннолетних детей до 18 лет – один раз в год.</a:t>
            </a:r>
            <a:endParaRPr lang="ru-RU" sz="900" i="1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86995" algn="just">
              <a:lnSpc>
                <a:spcPct val="100000"/>
              </a:lnSpc>
            </a:pPr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Ежегодный</a:t>
            </a:r>
            <a:r>
              <a:rPr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оплачиваемый отпуск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b="1" spc="-5" dirty="0">
                <a:latin typeface="Calibri"/>
                <a:cs typeface="Calibri"/>
              </a:rPr>
              <a:t>50</a:t>
            </a:r>
            <a:r>
              <a:rPr sz="900" b="1" spc="-45" dirty="0">
                <a:latin typeface="Calibri"/>
                <a:cs typeface="Calibri"/>
              </a:rPr>
              <a:t> </a:t>
            </a:r>
            <a:r>
              <a:rPr sz="900" b="1" spc="-5" dirty="0" err="1">
                <a:latin typeface="Calibri"/>
                <a:cs typeface="Calibri"/>
              </a:rPr>
              <a:t>к.д</a:t>
            </a:r>
            <a:r>
              <a:rPr sz="900" b="1" spc="-5" dirty="0" smtClean="0">
                <a:latin typeface="Calibri"/>
                <a:cs typeface="Calibri"/>
              </a:rPr>
              <a:t>.</a:t>
            </a:r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endParaRPr lang="ru-RU" sz="900" u="sng" spc="-225" dirty="0" smtClean="0"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86995" algn="just">
              <a:lnSpc>
                <a:spcPct val="100000"/>
              </a:lnSpc>
            </a:pPr>
            <a:r>
              <a:rPr sz="900" b="1" i="1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случае положительного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решения к</a:t>
            </a:r>
            <a:r>
              <a:rPr sz="900" b="1" i="1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переезду</a:t>
            </a:r>
            <a:r>
              <a:rPr sz="9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900" dirty="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  <a:spcBef>
                <a:spcPts val="5"/>
              </a:spcBef>
            </a:pPr>
            <a:r>
              <a:rPr lang="ru-RU" sz="900" spc="-5" dirty="0" smtClean="0">
                <a:latin typeface="Calibri"/>
                <a:cs typeface="Calibri"/>
              </a:rPr>
              <a:t>    </a:t>
            </a:r>
            <a:r>
              <a:rPr sz="900" spc="-5" dirty="0" err="1" smtClean="0">
                <a:latin typeface="Calibri"/>
                <a:cs typeface="Calibri"/>
              </a:rPr>
              <a:t>При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наличии </a:t>
            </a:r>
            <a:r>
              <a:rPr sz="900" dirty="0">
                <a:latin typeface="Calibri"/>
                <a:cs typeface="Calibri"/>
              </a:rPr>
              <a:t>свободного </a:t>
            </a:r>
            <a:r>
              <a:rPr sz="900" spc="-5" dirty="0">
                <a:latin typeface="Calibri"/>
                <a:cs typeface="Calibri"/>
              </a:rPr>
              <a:t>жилищного </a:t>
            </a:r>
            <a:r>
              <a:rPr sz="900" dirty="0">
                <a:latin typeface="Calibri"/>
                <a:cs typeface="Calibri"/>
              </a:rPr>
              <a:t>фонда компании – возможность</a:t>
            </a:r>
            <a:r>
              <a:rPr sz="900" spc="-1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предоставления служебной </a:t>
            </a:r>
            <a:r>
              <a:rPr sz="900" spc="-5" dirty="0" err="1">
                <a:latin typeface="Calibri"/>
                <a:cs typeface="Calibri"/>
              </a:rPr>
              <a:t>квартиры</a:t>
            </a:r>
            <a:r>
              <a:rPr sz="900" spc="-5" dirty="0" smtClean="0">
                <a:latin typeface="Calibri"/>
                <a:cs typeface="Calibri"/>
              </a:rPr>
              <a:t>.</a:t>
            </a:r>
            <a:endParaRPr lang="ru-RU" sz="900" spc="-5" dirty="0" smtClean="0">
              <a:latin typeface="Calibri"/>
              <a:cs typeface="Calibri"/>
            </a:endParaRPr>
          </a:p>
          <a:p>
            <a:pPr marL="86995">
              <a:spcBef>
                <a:spcPts val="5"/>
              </a:spcBef>
            </a:pPr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  Стоимость </a:t>
            </a:r>
            <a:r>
              <a:rPr lang="ru-RU" sz="900" i="1" spc="-5" dirty="0">
                <a:solidFill>
                  <a:srgbClr val="FF0000"/>
                </a:solidFill>
                <a:cs typeface="Calibri"/>
              </a:rPr>
              <a:t>аренды</a:t>
            </a:r>
            <a:r>
              <a:rPr lang="ru-RU" sz="900" i="1" spc="15" dirty="0">
                <a:solidFill>
                  <a:srgbClr val="FF0000"/>
                </a:solidFill>
                <a:cs typeface="Calibri"/>
              </a:rPr>
              <a:t> </a:t>
            </a:r>
            <a:r>
              <a:rPr lang="ru-RU" sz="900" i="1" spc="-5" dirty="0">
                <a:solidFill>
                  <a:srgbClr val="FF0000"/>
                </a:solidFill>
                <a:cs typeface="Calibri"/>
              </a:rPr>
              <a:t>жилья</a:t>
            </a:r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: </a:t>
            </a:r>
          </a:p>
          <a:p>
            <a:pPr marL="86995">
              <a:spcBef>
                <a:spcPts val="5"/>
              </a:spcBef>
            </a:pPr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   </a:t>
            </a:r>
            <a:r>
              <a:rPr lang="ru-RU" sz="900" i="1" spc="-5" dirty="0" smtClean="0">
                <a:cs typeface="Calibri"/>
              </a:rPr>
              <a:t>благоустроенное </a:t>
            </a:r>
            <a:r>
              <a:rPr lang="ru-RU" sz="900" i="1" dirty="0" smtClean="0">
                <a:cs typeface="Calibri"/>
              </a:rPr>
              <a:t>– </a:t>
            </a:r>
            <a:r>
              <a:rPr lang="ru-RU" sz="900" i="1" spc="-5" dirty="0">
                <a:cs typeface="Calibri"/>
              </a:rPr>
              <a:t>от </a:t>
            </a:r>
            <a:r>
              <a:rPr lang="ru-RU" sz="900" b="1" i="1" spc="-5" dirty="0">
                <a:cs typeface="Calibri"/>
              </a:rPr>
              <a:t>8000</a:t>
            </a:r>
            <a:r>
              <a:rPr lang="ru-RU" sz="900" b="1" i="1" spc="-50" dirty="0">
                <a:cs typeface="Calibri"/>
              </a:rPr>
              <a:t> </a:t>
            </a:r>
            <a:r>
              <a:rPr lang="ru-RU" sz="900" i="1" dirty="0">
                <a:cs typeface="Calibri"/>
              </a:rPr>
              <a:t>руб</a:t>
            </a:r>
            <a:r>
              <a:rPr lang="ru-RU" sz="900" i="1" dirty="0" smtClean="0">
                <a:cs typeface="Calibri"/>
              </a:rPr>
              <a:t>., </a:t>
            </a:r>
            <a:r>
              <a:rPr lang="ru-RU" sz="900" i="1" spc="-5" dirty="0" smtClean="0">
                <a:cs typeface="Calibri"/>
              </a:rPr>
              <a:t>частное </a:t>
            </a:r>
            <a:r>
              <a:rPr lang="ru-RU" sz="900" i="1" dirty="0">
                <a:cs typeface="Calibri"/>
              </a:rPr>
              <a:t>с печным </a:t>
            </a:r>
            <a:r>
              <a:rPr lang="ru-RU" sz="900" i="1" spc="-5" dirty="0">
                <a:cs typeface="Calibri"/>
              </a:rPr>
              <a:t>отоплением </a:t>
            </a:r>
            <a:r>
              <a:rPr lang="ru-RU" sz="900" i="1" dirty="0">
                <a:cs typeface="Calibri"/>
              </a:rPr>
              <a:t>– </a:t>
            </a:r>
            <a:r>
              <a:rPr lang="ru-RU" sz="900" i="1" spc="-5" dirty="0">
                <a:cs typeface="Calibri"/>
              </a:rPr>
              <a:t>от </a:t>
            </a:r>
            <a:r>
              <a:rPr lang="ru-RU" sz="900" b="1" i="1" spc="-5" dirty="0">
                <a:cs typeface="Calibri"/>
              </a:rPr>
              <a:t>2000</a:t>
            </a:r>
            <a:r>
              <a:rPr lang="ru-RU" sz="900" b="1" i="1" spc="-90" dirty="0">
                <a:cs typeface="Calibri"/>
              </a:rPr>
              <a:t> </a:t>
            </a:r>
            <a:r>
              <a:rPr lang="ru-RU" sz="900" i="1" dirty="0">
                <a:cs typeface="Calibri"/>
              </a:rPr>
              <a:t>руб. </a:t>
            </a:r>
            <a:endParaRPr lang="ru-RU" sz="900" dirty="0">
              <a:cs typeface="Calibri"/>
            </a:endParaRPr>
          </a:p>
          <a:p>
            <a:pPr marL="86995">
              <a:spcBef>
                <a:spcPts val="5"/>
              </a:spcBef>
            </a:pPr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  Стоимость </a:t>
            </a:r>
            <a:r>
              <a:rPr lang="ru-RU" sz="900" i="1" spc="-5" dirty="0">
                <a:solidFill>
                  <a:srgbClr val="FF0000"/>
                </a:solidFill>
                <a:cs typeface="Calibri"/>
              </a:rPr>
              <a:t>приобретения </a:t>
            </a:r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жилья</a:t>
            </a:r>
            <a:r>
              <a:rPr lang="ru-RU" sz="900" i="1" dirty="0" smtClean="0">
                <a:solidFill>
                  <a:srgbClr val="FF0000"/>
                </a:solidFill>
                <a:cs typeface="Calibri"/>
              </a:rPr>
              <a:t>: </a:t>
            </a:r>
            <a:r>
              <a:rPr lang="ru-RU" sz="900" i="1" dirty="0">
                <a:cs typeface="Calibri"/>
              </a:rPr>
              <a:t>1 - </a:t>
            </a:r>
            <a:r>
              <a:rPr lang="ru-RU" sz="900" i="1" spc="-5" dirty="0">
                <a:cs typeface="Calibri"/>
              </a:rPr>
              <a:t>комнатная квартира </a:t>
            </a:r>
            <a:r>
              <a:rPr lang="ru-RU" sz="900" i="1" spc="-5" dirty="0" smtClean="0">
                <a:cs typeface="Calibri"/>
              </a:rPr>
              <a:t>- от </a:t>
            </a:r>
            <a:r>
              <a:rPr lang="ru-RU" sz="900" b="1" i="1" dirty="0">
                <a:cs typeface="Calibri"/>
              </a:rPr>
              <a:t>1 </a:t>
            </a:r>
            <a:r>
              <a:rPr lang="ru-RU" sz="900" b="1" i="1" spc="-5" dirty="0">
                <a:cs typeface="Calibri"/>
              </a:rPr>
              <a:t>200 000</a:t>
            </a:r>
            <a:r>
              <a:rPr lang="ru-RU" sz="900" b="1" i="1" spc="-130" dirty="0">
                <a:cs typeface="Calibri"/>
              </a:rPr>
              <a:t> </a:t>
            </a:r>
            <a:r>
              <a:rPr lang="ru-RU" sz="900" i="1" dirty="0">
                <a:cs typeface="Calibri"/>
              </a:rPr>
              <a:t>руб. </a:t>
            </a:r>
            <a:endParaRPr lang="ru-RU" sz="900" i="1" dirty="0" smtClean="0">
              <a:cs typeface="Calibri"/>
            </a:endParaRPr>
          </a:p>
          <a:p>
            <a:pPr marL="86995">
              <a:spcBef>
                <a:spcPts val="5"/>
              </a:spcBef>
            </a:pPr>
            <a:r>
              <a:rPr lang="ru-RU" sz="900" i="1" dirty="0" smtClean="0">
                <a:solidFill>
                  <a:srgbClr val="FF0000"/>
                </a:solidFill>
                <a:cs typeface="Calibri"/>
              </a:rPr>
              <a:t>  Возмещение </a:t>
            </a:r>
            <a:r>
              <a:rPr lang="ru-RU" sz="900" i="1" dirty="0">
                <a:solidFill>
                  <a:srgbClr val="FF0000"/>
                </a:solidFill>
                <a:cs typeface="Calibri"/>
              </a:rPr>
              <a:t>расходов </a:t>
            </a:r>
            <a:r>
              <a:rPr lang="ru-RU" sz="900" i="1" dirty="0">
                <a:cs typeface="Calibri"/>
              </a:rPr>
              <a:t>при переезде на работу в другую местность в соответствии </a:t>
            </a:r>
            <a:r>
              <a:rPr lang="ru-RU" sz="900" i="1" dirty="0" smtClean="0">
                <a:cs typeface="Calibri"/>
              </a:rPr>
              <a:t>со ст.169 ТК РФ.</a:t>
            </a:r>
            <a:endParaRPr lang="ru-RU" sz="900" dirty="0">
              <a:cs typeface="Calibri"/>
            </a:endParaRPr>
          </a:p>
          <a:p>
            <a:pPr marL="86995">
              <a:spcBef>
                <a:spcPts val="5"/>
              </a:spcBef>
            </a:pPr>
            <a:endParaRPr lang="ru-RU" sz="900" dirty="0">
              <a:cs typeface="Calibri"/>
            </a:endParaRPr>
          </a:p>
          <a:p>
            <a:pPr marL="86995">
              <a:spcBef>
                <a:spcPts val="5"/>
              </a:spcBef>
            </a:pPr>
            <a:endParaRPr lang="ru-RU" sz="900" dirty="0">
              <a:cs typeface="Calibri"/>
            </a:endParaRPr>
          </a:p>
          <a:p>
            <a:pPr marL="86995">
              <a:lnSpc>
                <a:spcPct val="100000"/>
              </a:lnSpc>
              <a:spcBef>
                <a:spcPts val="5"/>
              </a:spcBef>
            </a:pPr>
            <a:endParaRPr sz="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52425"/>
          </a:xfrm>
          <a:custGeom>
            <a:avLst/>
            <a:gdLst/>
            <a:ahLst/>
            <a:cxnLst/>
            <a:rect l="l" t="t" r="r" b="b"/>
            <a:pathLst>
              <a:path w="9144000" h="352425">
                <a:moveTo>
                  <a:pt x="0" y="352259"/>
                </a:moveTo>
                <a:lnTo>
                  <a:pt x="9144000" y="352259"/>
                </a:lnTo>
                <a:lnTo>
                  <a:pt x="9144000" y="0"/>
                </a:lnTo>
                <a:lnTo>
                  <a:pt x="0" y="0"/>
                </a:lnTo>
                <a:lnTo>
                  <a:pt x="0" y="352259"/>
                </a:lnTo>
                <a:close/>
              </a:path>
            </a:pathLst>
          </a:custGeom>
          <a:solidFill>
            <a:srgbClr val="BEC5CE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Эксплуатационное локомотивное депо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Ружино</a:t>
            </a:r>
            <a:endParaRPr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73752"/>
            <a:ext cx="9144000" cy="269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9328" y="4992622"/>
            <a:ext cx="85344" cy="85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79975"/>
            <a:ext cx="9144000" cy="263525"/>
          </a:xfrm>
          <a:custGeom>
            <a:avLst/>
            <a:gdLst/>
            <a:ahLst/>
            <a:cxnLst/>
            <a:rect l="l" t="t" r="r" b="b"/>
            <a:pathLst>
              <a:path w="9144000" h="263525">
                <a:moveTo>
                  <a:pt x="0" y="263131"/>
                </a:moveTo>
                <a:lnTo>
                  <a:pt x="9144000" y="263131"/>
                </a:lnTo>
                <a:lnTo>
                  <a:pt x="9144000" y="0"/>
                </a:lnTo>
                <a:lnTo>
                  <a:pt x="0" y="0"/>
                </a:lnTo>
                <a:lnTo>
                  <a:pt x="0" y="263131"/>
                </a:lnTo>
                <a:close/>
              </a:path>
            </a:pathLst>
          </a:custGeom>
          <a:solidFill>
            <a:srgbClr val="BEC5CE"/>
          </a:solidFill>
        </p:spPr>
        <p:txBody>
          <a:bodyPr wrap="square" lIns="0" tIns="0" rIns="0" bIns="0" rtlCol="0"/>
          <a:lstStyle/>
          <a:p>
            <a:r>
              <a:rPr lang="ru-RU" sz="1200" b="1" i="1" dirty="0" smtClean="0">
                <a:latin typeface="Calibri" pitchFamily="34" charset="0"/>
                <a:cs typeface="Calibri" pitchFamily="34" charset="0"/>
              </a:rPr>
              <a:t>  Контактный телефон: 8 924 728 01 20 Трофимук Петр Сергеевич </a:t>
            </a:r>
            <a:r>
              <a:rPr lang="ru-RU" sz="900" b="1" i="1" dirty="0" smtClean="0"/>
              <a:t>(заместитель начальника депо по кадрам и социальным вопросам)</a:t>
            </a:r>
            <a:endParaRPr lang="ru-RU" sz="900" b="1" i="1" dirty="0"/>
          </a:p>
        </p:txBody>
      </p:sp>
      <p:sp>
        <p:nvSpPr>
          <p:cNvPr id="6" name="object 6"/>
          <p:cNvSpPr/>
          <p:nvPr/>
        </p:nvSpPr>
        <p:spPr>
          <a:xfrm>
            <a:off x="8362950" y="4945850"/>
            <a:ext cx="406273" cy="134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52259"/>
            <a:ext cx="9144000" cy="4505491"/>
          </a:xfrm>
          <a:custGeom>
            <a:avLst/>
            <a:gdLst/>
            <a:ahLst/>
            <a:cxnLst/>
            <a:rect l="l" t="t" r="r" b="b"/>
            <a:pathLst>
              <a:path w="9144000" h="923925">
                <a:moveTo>
                  <a:pt x="0" y="923328"/>
                </a:moveTo>
                <a:lnTo>
                  <a:pt x="9144000" y="923328"/>
                </a:lnTo>
                <a:lnTo>
                  <a:pt x="9144000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6334" y="364997"/>
            <a:ext cx="229298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7470" algn="just">
              <a:lnSpc>
                <a:spcPct val="100000"/>
              </a:lnSpc>
              <a:spcBef>
                <a:spcPts val="100"/>
              </a:spcBef>
            </a:pPr>
            <a:r>
              <a:rPr sz="900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г.Лесозаводск</a:t>
            </a:r>
            <a:r>
              <a:rPr sz="900" b="1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- город в </a:t>
            </a:r>
            <a:r>
              <a:rPr sz="900" spc="-5" dirty="0">
                <a:latin typeface="Calibri"/>
                <a:cs typeface="Calibri"/>
              </a:rPr>
              <a:t>Приморском </a:t>
            </a:r>
            <a:r>
              <a:rPr sz="900" dirty="0">
                <a:latin typeface="Calibri"/>
                <a:cs typeface="Calibri"/>
              </a:rPr>
              <a:t>крае  </a:t>
            </a:r>
            <a:r>
              <a:rPr sz="900" spc="-5" dirty="0">
                <a:latin typeface="Calibri"/>
                <a:cs typeface="Calibri"/>
              </a:rPr>
              <a:t>России. Расположен </a:t>
            </a:r>
            <a:r>
              <a:rPr sz="900" spc="-10" dirty="0">
                <a:latin typeface="Calibri"/>
                <a:cs typeface="Calibri"/>
              </a:rPr>
              <a:t>на </a:t>
            </a:r>
            <a:r>
              <a:rPr sz="900" spc="-5" dirty="0">
                <a:latin typeface="Calibri"/>
                <a:cs typeface="Calibri"/>
              </a:rPr>
              <a:t>реке Уссури </a:t>
            </a:r>
            <a:r>
              <a:rPr sz="900" dirty="0">
                <a:latin typeface="Calibri"/>
                <a:cs typeface="Calibri"/>
              </a:rPr>
              <a:t>в </a:t>
            </a:r>
            <a:r>
              <a:rPr sz="900" spc="-5" dirty="0">
                <a:latin typeface="Calibri"/>
                <a:cs typeface="Calibri"/>
              </a:rPr>
              <a:t>349 </a:t>
            </a:r>
            <a:r>
              <a:rPr sz="900" dirty="0">
                <a:latin typeface="Calibri"/>
                <a:cs typeface="Calibri"/>
              </a:rPr>
              <a:t>км  от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г.Владивосток.</a:t>
            </a:r>
          </a:p>
          <a:p>
            <a:pPr marL="86995" marR="477520" algn="just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Население </a:t>
            </a:r>
            <a:r>
              <a:rPr sz="900" spc="-5" dirty="0">
                <a:latin typeface="Calibri"/>
                <a:cs typeface="Calibri"/>
              </a:rPr>
              <a:t>составляет </a:t>
            </a:r>
            <a:r>
              <a:rPr sz="900" dirty="0">
                <a:latin typeface="Calibri"/>
                <a:cs typeface="Calibri"/>
              </a:rPr>
              <a:t>- </a:t>
            </a:r>
            <a:r>
              <a:rPr sz="900" spc="-5" dirty="0">
                <a:latin typeface="Calibri"/>
                <a:cs typeface="Calibri"/>
              </a:rPr>
              <a:t>35 506 чел.  Штатная численность работников</a:t>
            </a:r>
            <a:r>
              <a:rPr sz="900" spc="-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–</a:t>
            </a:r>
          </a:p>
          <a:p>
            <a:pPr marL="12700" algn="just">
              <a:lnSpc>
                <a:spcPct val="100000"/>
              </a:lnSpc>
            </a:pPr>
            <a:r>
              <a:rPr sz="900" spc="-5" dirty="0" smtClean="0">
                <a:latin typeface="Calibri"/>
                <a:cs typeface="Calibri"/>
              </a:rPr>
              <a:t>8</a:t>
            </a:r>
            <a:r>
              <a:rPr lang="ru-RU" sz="900" spc="-5" dirty="0" smtClean="0">
                <a:latin typeface="Calibri"/>
                <a:cs typeface="Calibri"/>
              </a:rPr>
              <a:t>46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шт.ед. (работников локомотивных</a:t>
            </a:r>
            <a:r>
              <a:rPr sz="900" spc="18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бригад</a:t>
            </a:r>
            <a:endParaRPr sz="9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- </a:t>
            </a:r>
            <a:r>
              <a:rPr sz="900" spc="-5" dirty="0" smtClean="0">
                <a:latin typeface="Calibri"/>
                <a:cs typeface="Calibri"/>
              </a:rPr>
              <a:t>7</a:t>
            </a:r>
            <a:r>
              <a:rPr lang="ru-RU" sz="900" spc="-5" dirty="0" smtClean="0">
                <a:latin typeface="Calibri"/>
                <a:cs typeface="Calibri"/>
              </a:rPr>
              <a:t>88</a:t>
            </a:r>
            <a:r>
              <a:rPr sz="900" spc="-4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шт.ед.)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334" y="1325371"/>
            <a:ext cx="2117090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295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Протяженность участков обслуживания</a:t>
            </a:r>
            <a:r>
              <a:rPr sz="900" spc="-5" dirty="0">
                <a:latin typeface="Calibri"/>
                <a:cs typeface="Calibri"/>
              </a:rPr>
              <a:t>:  </a:t>
            </a:r>
            <a:r>
              <a:rPr sz="900" dirty="0">
                <a:latin typeface="Calibri"/>
                <a:cs typeface="Calibri"/>
              </a:rPr>
              <a:t>Ружино – </a:t>
            </a:r>
            <a:r>
              <a:rPr sz="900" spc="-5" dirty="0">
                <a:latin typeface="Calibri"/>
                <a:cs typeface="Calibri"/>
              </a:rPr>
              <a:t>Хабаровск-II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399</a:t>
            </a:r>
            <a:r>
              <a:rPr sz="900" spc="-1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км</a:t>
            </a:r>
          </a:p>
          <a:p>
            <a:pPr marL="12700" marR="535305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Ружино – </a:t>
            </a:r>
            <a:r>
              <a:rPr sz="900" spc="-5" dirty="0">
                <a:latin typeface="Calibri"/>
                <a:cs typeface="Calibri"/>
              </a:rPr>
              <a:t>Смоляниново </a:t>
            </a:r>
            <a:r>
              <a:rPr sz="900" dirty="0">
                <a:latin typeface="Calibri"/>
                <a:cs typeface="Calibri"/>
              </a:rPr>
              <a:t>–</a:t>
            </a:r>
            <a:r>
              <a:rPr sz="900" spc="-10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372км  </a:t>
            </a:r>
            <a:r>
              <a:rPr sz="900" dirty="0">
                <a:latin typeface="Calibri"/>
                <a:cs typeface="Calibri"/>
              </a:rPr>
              <a:t>Ружино – </a:t>
            </a:r>
            <a:r>
              <a:rPr sz="900" spc="-5" dirty="0">
                <a:latin typeface="Calibri"/>
                <a:cs typeface="Calibri"/>
              </a:rPr>
              <a:t>Уссурийск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247</a:t>
            </a:r>
            <a:r>
              <a:rPr sz="900" spc="-1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км</a:t>
            </a:r>
          </a:p>
          <a:p>
            <a:pPr marL="12700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Ружино – Владивосток – </a:t>
            </a:r>
            <a:r>
              <a:rPr sz="900" spc="-5" dirty="0">
                <a:latin typeface="Calibri"/>
                <a:cs typeface="Calibri"/>
              </a:rPr>
              <a:t>359</a:t>
            </a:r>
            <a:r>
              <a:rPr sz="900" spc="-1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км</a:t>
            </a:r>
          </a:p>
          <a:p>
            <a:pPr marL="113030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Два </a:t>
            </a:r>
            <a:r>
              <a:rPr sz="900" b="1" dirty="0">
                <a:latin typeface="Calibri"/>
                <a:cs typeface="Calibri"/>
              </a:rPr>
              <a:t>вида</a:t>
            </a:r>
            <a:r>
              <a:rPr sz="900" b="1" spc="-5" dirty="0">
                <a:latin typeface="Calibri"/>
                <a:cs typeface="Calibri"/>
              </a:rPr>
              <a:t> тяги:</a:t>
            </a:r>
            <a:endParaRPr sz="9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электровозная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тепловозная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6334" y="2285744"/>
            <a:ext cx="2480666" cy="756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7470">
              <a:lnSpc>
                <a:spcPct val="100000"/>
              </a:lnSpc>
              <a:spcBef>
                <a:spcPts val="100"/>
              </a:spcBef>
              <a:tabLst>
                <a:tab pos="1106805" algn="l"/>
              </a:tabLst>
            </a:pP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900" i="1" dirty="0" err="1" smtClean="0">
                <a:solidFill>
                  <a:srgbClr val="FF0000"/>
                </a:solidFill>
                <a:latin typeface="Calibri"/>
                <a:cs typeface="Calibri"/>
              </a:rPr>
              <a:t>ре</a:t>
            </a: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900" i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900" i="1" dirty="0" err="1" smtClean="0">
                <a:solidFill>
                  <a:srgbClr val="FF0000"/>
                </a:solidFill>
                <a:latin typeface="Calibri"/>
                <a:cs typeface="Calibri"/>
              </a:rPr>
              <a:t>еме</a:t>
            </a:r>
            <a:r>
              <a:rPr sz="900" i="1" spc="-15" dirty="0" err="1" smtClean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900" i="1" dirty="0" err="1" smtClean="0">
                <a:solidFill>
                  <a:srgbClr val="FF0000"/>
                </a:solidFill>
                <a:latin typeface="Calibri"/>
                <a:cs typeface="Calibri"/>
              </a:rPr>
              <a:t>ячн</a:t>
            </a:r>
            <a:r>
              <a:rPr sz="900" i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900" i="1" dirty="0" err="1" smtClean="0">
                <a:solidFill>
                  <a:srgbClr val="FF0000"/>
                </a:solidFill>
                <a:latin typeface="Calibri"/>
                <a:cs typeface="Calibri"/>
              </a:rPr>
              <a:t>я</a:t>
            </a:r>
            <a:r>
              <a:rPr lang="ru-RU" sz="900" i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dirty="0" err="1" smtClean="0">
                <a:solidFill>
                  <a:srgbClr val="FF0000"/>
                </a:solidFill>
                <a:latin typeface="Calibri"/>
                <a:cs typeface="Calibri"/>
              </a:rPr>
              <a:t>з</a:t>
            </a:r>
            <a:r>
              <a:rPr sz="900" i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900" i="1" dirty="0" err="1" smtClean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sz="900" i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900" i="1" dirty="0" err="1" smtClean="0">
                <a:solidFill>
                  <a:srgbClr val="FF0000"/>
                </a:solidFill>
                <a:latin typeface="Calibri"/>
                <a:cs typeface="Calibri"/>
              </a:rPr>
              <a:t>б</a:t>
            </a:r>
            <a:r>
              <a:rPr sz="900" i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900" i="1" dirty="0" err="1" smtClean="0">
                <a:solidFill>
                  <a:srgbClr val="FF0000"/>
                </a:solidFill>
                <a:latin typeface="Calibri"/>
                <a:cs typeface="Calibri"/>
              </a:rPr>
              <a:t>ная</a:t>
            </a:r>
            <a:r>
              <a:rPr lang="ru-RU" sz="900" i="1" dirty="0" smtClean="0">
                <a:solidFill>
                  <a:srgbClr val="FF0000"/>
                </a:solidFill>
                <a:latin typeface="Calibri"/>
                <a:cs typeface="Calibri"/>
              </a:rPr>
              <a:t> плата: </a:t>
            </a:r>
          </a:p>
          <a:p>
            <a:pPr marL="12700" marR="5080" indent="77470">
              <a:lnSpc>
                <a:spcPct val="100000"/>
              </a:lnSpc>
              <a:spcBef>
                <a:spcPts val="100"/>
              </a:spcBef>
              <a:tabLst>
                <a:tab pos="1106805" algn="l"/>
              </a:tabLst>
            </a:pPr>
            <a:r>
              <a:rPr lang="ru-RU" sz="900" i="1" dirty="0" smtClean="0">
                <a:latin typeface="Calibri"/>
                <a:cs typeface="Calibri"/>
              </a:rPr>
              <a:t>машинист инструктор </a:t>
            </a:r>
            <a:r>
              <a:rPr lang="ru-RU" sz="900" i="1" dirty="0" err="1" smtClean="0">
                <a:latin typeface="Calibri"/>
                <a:cs typeface="Calibri"/>
              </a:rPr>
              <a:t>лб</a:t>
            </a:r>
            <a:r>
              <a:rPr lang="ru-RU" sz="900" i="1" dirty="0" smtClean="0">
                <a:latin typeface="Calibri"/>
                <a:cs typeface="Calibri"/>
              </a:rPr>
              <a:t> – </a:t>
            </a:r>
            <a:r>
              <a:rPr lang="ru-RU" sz="900" b="1" i="1" dirty="0" smtClean="0">
                <a:latin typeface="Calibri"/>
                <a:cs typeface="Calibri"/>
              </a:rPr>
              <a:t>101 073 </a:t>
            </a:r>
            <a:r>
              <a:rPr lang="ru-RU" sz="900" i="1" dirty="0" smtClean="0">
                <a:latin typeface="Calibri"/>
                <a:cs typeface="Calibri"/>
              </a:rPr>
              <a:t>руб.</a:t>
            </a:r>
          </a:p>
          <a:p>
            <a:pPr marL="12700" marR="5080" indent="77470">
              <a:lnSpc>
                <a:spcPct val="100000"/>
              </a:lnSpc>
              <a:spcBef>
                <a:spcPts val="100"/>
              </a:spcBef>
              <a:tabLst>
                <a:tab pos="1106805" algn="l"/>
              </a:tabLst>
            </a:pPr>
            <a:r>
              <a:rPr lang="ru-RU" sz="900" i="1" dirty="0" smtClean="0">
                <a:latin typeface="Calibri"/>
                <a:cs typeface="Calibri"/>
              </a:rPr>
              <a:t>Дежурный локомотивного депо  - </a:t>
            </a:r>
            <a:r>
              <a:rPr lang="ru-RU" sz="900" b="1" i="1" dirty="0" smtClean="0">
                <a:latin typeface="Calibri"/>
                <a:cs typeface="Calibri"/>
              </a:rPr>
              <a:t>93 802 </a:t>
            </a:r>
            <a:r>
              <a:rPr lang="ru-RU" sz="900" i="1" dirty="0" smtClean="0">
                <a:latin typeface="Calibri"/>
                <a:cs typeface="Calibri"/>
              </a:rPr>
              <a:t>руб.</a:t>
            </a:r>
          </a:p>
          <a:p>
            <a:pPr marL="12700" marR="5080" indent="77470">
              <a:lnSpc>
                <a:spcPct val="100000"/>
              </a:lnSpc>
              <a:spcBef>
                <a:spcPts val="100"/>
              </a:spcBef>
              <a:tabLst>
                <a:tab pos="1106805" algn="l"/>
              </a:tabLst>
            </a:pPr>
            <a:r>
              <a:rPr sz="900" i="1" spc="-5" dirty="0" err="1" smtClean="0">
                <a:latin typeface="Calibri"/>
                <a:cs typeface="Calibri"/>
              </a:rPr>
              <a:t>машинист</a:t>
            </a:r>
            <a:r>
              <a:rPr sz="900" i="1" spc="-5" dirty="0" smtClean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локомотива </a:t>
            </a:r>
            <a:r>
              <a:rPr sz="900" i="1" dirty="0">
                <a:latin typeface="Calibri"/>
                <a:cs typeface="Calibri"/>
              </a:rPr>
              <a:t>–</a:t>
            </a:r>
            <a:r>
              <a:rPr sz="900" i="1" spc="114" dirty="0">
                <a:latin typeface="Calibri"/>
                <a:cs typeface="Calibri"/>
              </a:rPr>
              <a:t> </a:t>
            </a:r>
            <a:r>
              <a:rPr lang="ru-RU" sz="900" b="1" i="1" spc="-5" dirty="0" smtClean="0">
                <a:latin typeface="Calibri"/>
                <a:cs typeface="Calibri"/>
              </a:rPr>
              <a:t>104 740 </a:t>
            </a:r>
            <a:r>
              <a:rPr lang="ru-RU" sz="900" i="1" spc="-5" dirty="0" smtClean="0">
                <a:latin typeface="Calibri"/>
                <a:cs typeface="Calibri"/>
              </a:rPr>
              <a:t>руб.</a:t>
            </a:r>
            <a:r>
              <a:rPr lang="ru-RU" sz="900" b="1" i="1" spc="-5" dirty="0" smtClean="0">
                <a:latin typeface="Calibri"/>
                <a:cs typeface="Calibri"/>
              </a:rPr>
              <a:t>          </a:t>
            </a:r>
          </a:p>
          <a:p>
            <a:pPr marL="12700" marR="5080" indent="77470">
              <a:lnSpc>
                <a:spcPct val="100000"/>
              </a:lnSpc>
              <a:spcBef>
                <a:spcPts val="100"/>
              </a:spcBef>
              <a:tabLst>
                <a:tab pos="1106805" algn="l"/>
              </a:tabLst>
            </a:pPr>
            <a:r>
              <a:rPr lang="ru-RU" sz="900" i="1" spc="-5" dirty="0" smtClean="0">
                <a:latin typeface="Calibri"/>
                <a:cs typeface="Calibri"/>
              </a:rPr>
              <a:t>помощника машиниста –</a:t>
            </a:r>
            <a:r>
              <a:rPr lang="ru-RU" sz="900" b="1" i="1" spc="-5" dirty="0" smtClean="0">
                <a:latin typeface="Calibri"/>
                <a:cs typeface="Calibri"/>
              </a:rPr>
              <a:t> 79 028 </a:t>
            </a:r>
            <a:r>
              <a:rPr lang="ru-RU" sz="900" i="1" spc="-5" dirty="0" smtClean="0">
                <a:latin typeface="Calibri"/>
                <a:cs typeface="Calibri"/>
              </a:rPr>
              <a:t>руб.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96489" y="1657350"/>
            <a:ext cx="3971290" cy="2077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825" marR="5080" indent="76835" algn="just">
              <a:lnSpc>
                <a:spcPct val="100000"/>
              </a:lnSpc>
              <a:spcBef>
                <a:spcPts val="100"/>
              </a:spcBef>
            </a:pPr>
            <a:r>
              <a:rPr sz="900" i="1" u="sng" spc="-2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Социальный пакет: </a:t>
            </a:r>
            <a:r>
              <a:rPr sz="900" dirty="0">
                <a:latin typeface="Calibri"/>
                <a:cs typeface="Calibri"/>
              </a:rPr>
              <a:t>В Южных </a:t>
            </a:r>
            <a:r>
              <a:rPr sz="900" spc="-5" dirty="0">
                <a:latin typeface="Calibri"/>
                <a:cs typeface="Calibri"/>
              </a:rPr>
              <a:t>районах Дальнего Востока на всех участках  Хабаровского региона выплачивается процентная </a:t>
            </a:r>
            <a:r>
              <a:rPr sz="900" spc="-10" dirty="0">
                <a:latin typeface="Calibri"/>
                <a:cs typeface="Calibri"/>
              </a:rPr>
              <a:t>надбавка </a:t>
            </a:r>
            <a:r>
              <a:rPr sz="900" dirty="0">
                <a:latin typeface="Calibri"/>
                <a:cs typeface="Calibri"/>
              </a:rPr>
              <a:t>к </a:t>
            </a:r>
            <a:r>
              <a:rPr sz="900" spc="-5" dirty="0">
                <a:latin typeface="Calibri"/>
                <a:cs typeface="Calibri"/>
              </a:rPr>
              <a:t>заработной  плате </a:t>
            </a:r>
            <a:r>
              <a:rPr sz="900" dirty="0">
                <a:latin typeface="Calibri"/>
                <a:cs typeface="Calibri"/>
              </a:rPr>
              <a:t>за </a:t>
            </a:r>
            <a:r>
              <a:rPr sz="900" spc="-5" dirty="0">
                <a:latin typeface="Calibri"/>
                <a:cs typeface="Calibri"/>
              </a:rPr>
              <a:t>стаж работы </a:t>
            </a:r>
            <a:r>
              <a:rPr sz="900" dirty="0">
                <a:latin typeface="Calibri"/>
                <a:cs typeface="Calibri"/>
              </a:rPr>
              <a:t>в </a:t>
            </a:r>
            <a:r>
              <a:rPr sz="900" spc="-5" dirty="0">
                <a:latin typeface="Calibri"/>
                <a:cs typeface="Calibri"/>
              </a:rPr>
              <a:t>данных районах или местностях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b="1" spc="-10" dirty="0">
                <a:latin typeface="Calibri"/>
                <a:cs typeface="Calibri"/>
              </a:rPr>
              <a:t>10% </a:t>
            </a:r>
            <a:r>
              <a:rPr sz="900" spc="-5" dirty="0">
                <a:latin typeface="Calibri"/>
                <a:cs typeface="Calibri"/>
              </a:rPr>
              <a:t>по истечении  первого </a:t>
            </a:r>
            <a:r>
              <a:rPr sz="900" spc="-10" dirty="0">
                <a:latin typeface="Calibri"/>
                <a:cs typeface="Calibri"/>
              </a:rPr>
              <a:t>года </a:t>
            </a:r>
            <a:r>
              <a:rPr sz="900" spc="-5" dirty="0">
                <a:latin typeface="Calibri"/>
                <a:cs typeface="Calibri"/>
              </a:rPr>
              <a:t>работы </a:t>
            </a:r>
            <a:r>
              <a:rPr sz="900" dirty="0">
                <a:latin typeface="Calibri"/>
                <a:cs typeface="Calibri"/>
              </a:rPr>
              <a:t>с </a:t>
            </a:r>
            <a:r>
              <a:rPr sz="900" spc="-5" dirty="0">
                <a:latin typeface="Calibri"/>
                <a:cs typeface="Calibri"/>
              </a:rPr>
              <a:t>увеличением на </a:t>
            </a:r>
            <a:r>
              <a:rPr sz="900" b="1" spc="-10" dirty="0">
                <a:latin typeface="Calibri"/>
                <a:cs typeface="Calibri"/>
              </a:rPr>
              <a:t>10% </a:t>
            </a:r>
            <a:r>
              <a:rPr sz="900" dirty="0">
                <a:latin typeface="Calibri"/>
                <a:cs typeface="Calibri"/>
              </a:rPr>
              <a:t>за </a:t>
            </a:r>
            <a:r>
              <a:rPr sz="900" spc="-5" dirty="0">
                <a:latin typeface="Calibri"/>
                <a:cs typeface="Calibri"/>
              </a:rPr>
              <a:t>каждые последующие </a:t>
            </a:r>
            <a:r>
              <a:rPr sz="900" dirty="0">
                <a:latin typeface="Calibri"/>
                <a:cs typeface="Calibri"/>
              </a:rPr>
              <a:t>два  года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работы,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но не </a:t>
            </a:r>
            <a:r>
              <a:rPr sz="900" dirty="0">
                <a:latin typeface="Calibri"/>
                <a:cs typeface="Calibri"/>
              </a:rPr>
              <a:t>выше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30%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заработка.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Районный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коэффициент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–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30%</a:t>
            </a:r>
            <a:r>
              <a:rPr sz="900" spc="-5" dirty="0"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325755" algn="just">
              <a:lnSpc>
                <a:spcPct val="100000"/>
              </a:lnSpc>
            </a:pP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Ежегодный оплачиваемый отпуск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b="1" spc="-5" dirty="0">
                <a:latin typeface="Calibri"/>
                <a:cs typeface="Calibri"/>
              </a:rPr>
              <a:t>50</a:t>
            </a:r>
            <a:r>
              <a:rPr sz="900" b="1" spc="-5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к.д.</a:t>
            </a:r>
            <a:endParaRPr sz="900" dirty="0">
              <a:latin typeface="Calibri"/>
              <a:cs typeface="Calibri"/>
            </a:endParaRPr>
          </a:p>
          <a:p>
            <a:pPr marL="250825" marR="5080" indent="-238760" algn="just">
              <a:lnSpc>
                <a:spcPct val="98800"/>
              </a:lnSpc>
              <a:spcBef>
                <a:spcPts val="40"/>
              </a:spcBef>
            </a:pPr>
            <a:r>
              <a:rPr lang="ru-RU" sz="900" i="1" dirty="0" smtClean="0">
                <a:solidFill>
                  <a:srgbClr val="FF0000"/>
                </a:solidFill>
                <a:latin typeface="Calibri"/>
                <a:cs typeface="Calibri"/>
              </a:rPr>
              <a:t>           </a:t>
            </a:r>
            <a:r>
              <a:rPr sz="900" i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50" i="1" spc="-7" baseline="3086" dirty="0">
                <a:solidFill>
                  <a:srgbClr val="FF0000"/>
                </a:solidFill>
                <a:latin typeface="Calibri"/>
                <a:cs typeface="Calibri"/>
              </a:rPr>
              <a:t>Компенсация расходов: </a:t>
            </a:r>
            <a:r>
              <a:rPr sz="1350" baseline="3086" dirty="0">
                <a:latin typeface="Calibri"/>
                <a:cs typeface="Calibri"/>
              </a:rPr>
              <a:t>за </a:t>
            </a:r>
            <a:r>
              <a:rPr sz="1350" spc="-7" baseline="3086" dirty="0">
                <a:latin typeface="Calibri"/>
                <a:cs typeface="Calibri"/>
              </a:rPr>
              <a:t>пользование спортивными секциями, клубами </a:t>
            </a:r>
            <a:r>
              <a:rPr sz="900" spc="-5" dirty="0">
                <a:latin typeface="Calibri"/>
                <a:cs typeface="Calibri"/>
              </a:rPr>
              <a:t> (волейбол, тяжелая атлетика, фитнес, плавание (имеется закрытый  круглогодичный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 err="1">
                <a:latin typeface="Calibri"/>
                <a:cs typeface="Calibri"/>
              </a:rPr>
              <a:t>бассейн</a:t>
            </a:r>
            <a:r>
              <a:rPr sz="900" spc="-5" dirty="0" smtClean="0">
                <a:latin typeface="Calibri"/>
                <a:cs typeface="Calibri"/>
              </a:rPr>
              <a:t>).</a:t>
            </a:r>
            <a:r>
              <a:rPr lang="ru-RU" sz="900" i="1" dirty="0" smtClean="0">
                <a:solidFill>
                  <a:srgbClr val="FF0000"/>
                </a:solidFill>
              </a:rPr>
              <a:t> </a:t>
            </a:r>
          </a:p>
          <a:p>
            <a:pPr marL="250825" marR="5080" indent="-238760" algn="just">
              <a:lnSpc>
                <a:spcPct val="98800"/>
              </a:lnSpc>
              <a:spcBef>
                <a:spcPts val="40"/>
              </a:spcBef>
            </a:pPr>
            <a:r>
              <a:rPr lang="ru-RU" sz="900" i="1" dirty="0" smtClean="0">
                <a:solidFill>
                  <a:srgbClr val="FF0000"/>
                </a:solidFill>
              </a:rPr>
              <a:t>             Компенсация работникам, расходов на оплату стоимости проезда</a:t>
            </a:r>
            <a:r>
              <a:rPr lang="ru-RU" sz="900" dirty="0" smtClean="0"/>
              <a:t> и провоза багажа к месту проведения отпуска на Черноморском побережье Российской Федерации и обратно воздушным транспортом, а также расходов на оплату стоимости проезда и провоза багажа находящихся на их иждивении несовершеннолетних детей до 18 лет – один раз в год.</a:t>
            </a:r>
          </a:p>
          <a:p>
            <a:pPr marL="250825" marR="5080" indent="-238760" algn="just">
              <a:lnSpc>
                <a:spcPct val="98800"/>
              </a:lnSpc>
              <a:spcBef>
                <a:spcPts val="40"/>
              </a:spcBef>
            </a:pPr>
            <a:endParaRPr sz="9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29400" y="666750"/>
            <a:ext cx="236601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z="900" u="sng" spc="-2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Инфраструктура</a:t>
            </a:r>
            <a:r>
              <a:rPr sz="900" b="1" u="sng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lang="ru-RU" sz="900" b="1" u="sng" spc="-5" dirty="0" smtClean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Calibri"/>
              <a:cs typeface="Calibri"/>
            </a:endParaRPr>
          </a:p>
          <a:p>
            <a:pPr marL="71755" indent="-59690">
              <a:lnSpc>
                <a:spcPct val="100000"/>
              </a:lnSpc>
              <a:buChar char="-"/>
              <a:tabLst>
                <a:tab pos="72390" algn="l"/>
              </a:tabLst>
            </a:pPr>
            <a:r>
              <a:rPr sz="900" b="1" dirty="0">
                <a:latin typeface="Calibri"/>
                <a:cs typeface="Calibri"/>
              </a:rPr>
              <a:t>9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детских муниципальных</a:t>
            </a:r>
            <a:r>
              <a:rPr sz="900" spc="-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садов.</a:t>
            </a:r>
          </a:p>
          <a:p>
            <a:pPr marL="71755" indent="-59690">
              <a:lnSpc>
                <a:spcPct val="100000"/>
              </a:lnSpc>
              <a:buChar char="-"/>
              <a:tabLst>
                <a:tab pos="72390" algn="l"/>
              </a:tabLst>
            </a:pPr>
            <a:r>
              <a:rPr sz="900" b="1" dirty="0">
                <a:latin typeface="Calibri"/>
                <a:cs typeface="Calibri"/>
              </a:rPr>
              <a:t>7 </a:t>
            </a:r>
            <a:r>
              <a:rPr sz="900" spc="-5" dirty="0">
                <a:latin typeface="Calibri"/>
                <a:cs typeface="Calibri"/>
              </a:rPr>
              <a:t>среднеобразовательных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школ.</a:t>
            </a:r>
          </a:p>
          <a:p>
            <a:pPr marL="12700" marR="5080">
              <a:lnSpc>
                <a:spcPct val="100000"/>
              </a:lnSpc>
              <a:buChar char="-"/>
              <a:tabLst>
                <a:tab pos="99695" algn="l"/>
              </a:tabLst>
            </a:pPr>
            <a:r>
              <a:rPr lang="ru-RU" sz="900" dirty="0"/>
              <a:t> </a:t>
            </a:r>
            <a:r>
              <a:rPr lang="ru-RU" sz="900" dirty="0" smtClean="0"/>
              <a:t>Клиническая </a:t>
            </a:r>
            <a:r>
              <a:rPr lang="ru-RU" sz="900" dirty="0"/>
              <a:t>больница «</a:t>
            </a:r>
            <a:r>
              <a:rPr lang="ru-RU" sz="900" dirty="0" err="1"/>
              <a:t>РЖД-Медицина</a:t>
            </a:r>
            <a:r>
              <a:rPr lang="ru-RU" sz="900" dirty="0"/>
              <a:t>» </a:t>
            </a:r>
            <a:r>
              <a:rPr lang="ru-RU" sz="900" dirty="0" smtClean="0"/>
              <a:t> и</a:t>
            </a:r>
          </a:p>
          <a:p>
            <a:pPr marL="12700" marR="5080">
              <a:lnSpc>
                <a:spcPct val="100000"/>
              </a:lnSpc>
              <a:tabLst>
                <a:tab pos="99695" algn="l"/>
              </a:tabLst>
            </a:pPr>
            <a:r>
              <a:rPr lang="ru-RU" sz="900" dirty="0" smtClean="0"/>
              <a:t>  </a:t>
            </a:r>
            <a:r>
              <a:rPr sz="900" spc="-5" dirty="0" err="1" smtClean="0">
                <a:latin typeface="Calibri"/>
                <a:cs typeface="Calibri"/>
              </a:rPr>
              <a:t>Областная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районная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больница.</a:t>
            </a:r>
            <a:endParaRPr sz="900" dirty="0">
              <a:latin typeface="Calibri"/>
              <a:cs typeface="Calibri"/>
            </a:endParaRPr>
          </a:p>
          <a:p>
            <a:pPr marL="71755" indent="-59690">
              <a:lnSpc>
                <a:spcPct val="100000"/>
              </a:lnSpc>
              <a:buChar char="-"/>
              <a:tabLst>
                <a:tab pos="72390" algn="l"/>
              </a:tabLst>
            </a:pPr>
            <a:r>
              <a:rPr sz="900" spc="-5" dirty="0">
                <a:latin typeface="Calibri"/>
                <a:cs typeface="Calibri"/>
              </a:rPr>
              <a:t>Бассейн</a:t>
            </a:r>
            <a:endParaRPr sz="900" dirty="0">
              <a:latin typeface="Calibri"/>
              <a:cs typeface="Calibri"/>
            </a:endParaRPr>
          </a:p>
          <a:p>
            <a:pPr marL="71755" indent="-59690">
              <a:lnSpc>
                <a:spcPct val="100000"/>
              </a:lnSpc>
              <a:buChar char="-"/>
              <a:tabLst>
                <a:tab pos="72390" algn="l"/>
              </a:tabLst>
            </a:pPr>
            <a:r>
              <a:rPr sz="900" spc="-5" dirty="0">
                <a:latin typeface="Calibri"/>
                <a:cs typeface="Calibri"/>
              </a:rPr>
              <a:t>Стадион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«Локомотив.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629400" y="1809750"/>
            <a:ext cx="2438400" cy="2921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 indent="-60325">
              <a:lnSpc>
                <a:spcPct val="100000"/>
              </a:lnSpc>
              <a:spcBef>
                <a:spcPts val="100"/>
              </a:spcBef>
              <a:buChar char="-"/>
              <a:tabLst>
                <a:tab pos="73660" algn="l"/>
              </a:tabLst>
            </a:pPr>
            <a:r>
              <a:rPr sz="900" spc="-5" dirty="0">
                <a:latin typeface="Calibri"/>
                <a:cs typeface="Calibri"/>
              </a:rPr>
              <a:t>Дом культуры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отдыха.</a:t>
            </a:r>
            <a:endParaRPr sz="900" dirty="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</a:pPr>
            <a:r>
              <a:rPr sz="900" spc="-5" dirty="0" smtClean="0">
                <a:latin typeface="Calibri"/>
                <a:cs typeface="Calibri"/>
              </a:rPr>
              <a:t>-</a:t>
            </a:r>
            <a:r>
              <a:rPr lang="ru-RU" sz="900" spc="-5" dirty="0" smtClean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Школа</a:t>
            </a:r>
            <a:r>
              <a:rPr sz="900" spc="-30" dirty="0" smtClean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искусств.</a:t>
            </a:r>
          </a:p>
          <a:p>
            <a:pPr marL="73025" indent="-60325">
              <a:lnSpc>
                <a:spcPct val="100000"/>
              </a:lnSpc>
              <a:buChar char="-"/>
              <a:tabLst>
                <a:tab pos="73660" algn="l"/>
              </a:tabLst>
            </a:pPr>
            <a:r>
              <a:rPr sz="900" b="1" dirty="0">
                <a:latin typeface="Calibri"/>
                <a:cs typeface="Calibri"/>
              </a:rPr>
              <a:t>5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торговых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центров.</a:t>
            </a:r>
            <a:endParaRPr sz="900" dirty="0">
              <a:latin typeface="Calibri"/>
              <a:cs typeface="Calibri"/>
            </a:endParaRPr>
          </a:p>
          <a:p>
            <a:pPr marL="114300" algn="just">
              <a:lnSpc>
                <a:spcPct val="100000"/>
              </a:lnSpc>
              <a:tabLst>
                <a:tab pos="319405" algn="l"/>
                <a:tab pos="790575" algn="l"/>
                <a:tab pos="1821180" algn="l"/>
                <a:tab pos="2401570" algn="l"/>
              </a:tabLst>
            </a:pPr>
            <a:endParaRPr lang="ru-RU" sz="900" u="sng" spc="-220" dirty="0" smtClean="0"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tabLst>
                <a:tab pos="319405" algn="l"/>
                <a:tab pos="790575" algn="l"/>
                <a:tab pos="1821180" algn="l"/>
                <a:tab pos="2401570" algn="l"/>
              </a:tabLst>
            </a:pPr>
            <a:r>
              <a:rPr sz="900" u="sng" spc="-22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	с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лу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</a:t>
            </a:r>
            <a:r>
              <a:rPr sz="9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	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9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ожи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тел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ь</a:t>
            </a:r>
            <a:r>
              <a:rPr sz="9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но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го	</a:t>
            </a:r>
            <a:r>
              <a:rPr sz="900" b="1" i="1" u="sng" spc="-10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</a:t>
            </a:r>
            <a:r>
              <a:rPr sz="900" b="1" i="1" u="sng" spc="-5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900" b="1" i="1" u="sng" spc="-10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ш</a:t>
            </a:r>
            <a:r>
              <a:rPr sz="900" b="1" i="1" u="sng" spc="-5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ен</a:t>
            </a:r>
            <a:r>
              <a:rPr sz="900" b="1" i="1" u="sng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ия</a:t>
            </a:r>
            <a:r>
              <a:rPr lang="ru-RU" sz="900" b="1" i="1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               </a:t>
            </a:r>
            <a:r>
              <a:rPr sz="900" b="1" i="1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</a:t>
            </a:r>
            <a:r>
              <a:rPr lang="ru-RU" sz="900" b="1" i="1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u="sng" spc="-22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i="1" u="sng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переезду</a:t>
            </a:r>
            <a:r>
              <a:rPr sz="900" i="1" u="sng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lang="ru-RU" sz="900" i="1" u="sng" spc="-5" dirty="0" smtClean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lang="ru-RU" sz="900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  </a:t>
            </a:r>
          </a:p>
          <a:p>
            <a:pPr marL="12700">
              <a:lnSpc>
                <a:spcPct val="100000"/>
              </a:lnSpc>
            </a:pPr>
            <a:r>
              <a:rPr lang="ru-RU" sz="900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 При наличии свободного жилищного фонда    компании – возможность предоставления служебной квартиры.</a:t>
            </a:r>
            <a:endParaRPr sz="900" dirty="0">
              <a:latin typeface="Calibri"/>
              <a:cs typeface="Calibri"/>
            </a:endParaRPr>
          </a:p>
          <a:p>
            <a:r>
              <a:rPr lang="ru-RU" sz="900" i="1" dirty="0" smtClean="0">
                <a:solidFill>
                  <a:srgbClr val="FF0000"/>
                </a:solidFill>
              </a:rPr>
              <a:t>       Стоимость аренды жилья:</a:t>
            </a:r>
          </a:p>
          <a:p>
            <a:r>
              <a:rPr lang="ru-RU" sz="900" i="1" dirty="0" smtClean="0">
                <a:solidFill>
                  <a:srgbClr val="FF0000"/>
                </a:solidFill>
              </a:rPr>
              <a:t>  </a:t>
            </a:r>
            <a:r>
              <a:rPr lang="ru-RU" sz="900" i="1" dirty="0" smtClean="0"/>
              <a:t>благоустроенное –</a:t>
            </a:r>
            <a:r>
              <a:rPr lang="ru-RU" sz="900" b="1" i="1" dirty="0" smtClean="0"/>
              <a:t> от 14 000 </a:t>
            </a:r>
            <a:r>
              <a:rPr lang="ru-RU" sz="900" i="1" dirty="0" smtClean="0"/>
              <a:t>руб</a:t>
            </a:r>
            <a:r>
              <a:rPr lang="ru-RU" sz="900" b="1" i="1" dirty="0" smtClean="0"/>
              <a:t>.</a:t>
            </a:r>
            <a:r>
              <a:rPr lang="ru-RU" sz="900" i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ru-RU" sz="900" i="1" dirty="0" smtClean="0">
                <a:solidFill>
                  <a:srgbClr val="FF0000"/>
                </a:solidFill>
              </a:rPr>
              <a:t>  </a:t>
            </a:r>
            <a:r>
              <a:rPr lang="ru-RU" sz="900" i="1" dirty="0" smtClean="0"/>
              <a:t>с</a:t>
            </a:r>
            <a:r>
              <a:rPr lang="ru-RU" sz="900" i="1" dirty="0" smtClean="0">
                <a:solidFill>
                  <a:srgbClr val="FF0000"/>
                </a:solidFill>
              </a:rPr>
              <a:t> </a:t>
            </a:r>
            <a:r>
              <a:rPr lang="ru-RU" sz="900" i="1" dirty="0" smtClean="0"/>
              <a:t>печным отоплением –</a:t>
            </a:r>
            <a:r>
              <a:rPr lang="ru-RU" sz="900" i="1" dirty="0" smtClean="0">
                <a:solidFill>
                  <a:srgbClr val="FF0000"/>
                </a:solidFill>
              </a:rPr>
              <a:t>  </a:t>
            </a:r>
            <a:r>
              <a:rPr lang="ru-RU" sz="900" b="1" i="1" dirty="0" smtClean="0"/>
              <a:t>от 10 000 </a:t>
            </a:r>
            <a:r>
              <a:rPr lang="ru-RU" sz="900" i="1" dirty="0" smtClean="0"/>
              <a:t>руб. </a:t>
            </a:r>
          </a:p>
          <a:p>
            <a:r>
              <a:rPr lang="ru-RU" sz="900" b="1" i="1" spc="-5" dirty="0">
                <a:solidFill>
                  <a:srgbClr val="FF0000"/>
                </a:solidFill>
                <a:cs typeface="Calibri"/>
              </a:rPr>
              <a:t> </a:t>
            </a:r>
            <a:r>
              <a:rPr lang="ru-RU" sz="900" b="1" i="1" spc="-5" dirty="0" smtClean="0">
                <a:solidFill>
                  <a:srgbClr val="FF0000"/>
                </a:solidFill>
                <a:cs typeface="Calibri"/>
              </a:rPr>
              <a:t>      </a:t>
            </a:r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Стоимость </a:t>
            </a:r>
            <a:r>
              <a:rPr lang="ru-RU" sz="900" i="1" spc="-5" dirty="0">
                <a:solidFill>
                  <a:srgbClr val="FF0000"/>
                </a:solidFill>
                <a:cs typeface="Calibri"/>
              </a:rPr>
              <a:t>приобретения жилья</a:t>
            </a:r>
            <a:r>
              <a:rPr lang="ru-RU" sz="900" i="1" spc="-20" dirty="0">
                <a:solidFill>
                  <a:srgbClr val="FF0000"/>
                </a:solidFill>
                <a:cs typeface="Calibri"/>
              </a:rPr>
              <a:t> </a:t>
            </a:r>
            <a:r>
              <a:rPr lang="ru-RU" sz="900" i="1" dirty="0">
                <a:solidFill>
                  <a:srgbClr val="FF0000"/>
                </a:solidFill>
                <a:cs typeface="Calibri"/>
              </a:rPr>
              <a:t>:</a:t>
            </a:r>
            <a:endParaRPr lang="ru-RU" sz="900" dirty="0">
              <a:cs typeface="Calibri"/>
            </a:endParaRPr>
          </a:p>
          <a:p>
            <a:pPr marR="342900" algn="ctr">
              <a:lnSpc>
                <a:spcPct val="100000"/>
              </a:lnSpc>
            </a:pPr>
            <a:r>
              <a:rPr lang="ru-RU" sz="900" i="1" dirty="0">
                <a:cs typeface="Calibri"/>
              </a:rPr>
              <a:t>1</a:t>
            </a:r>
            <a:r>
              <a:rPr lang="ru-RU" sz="900" i="1" spc="-35" dirty="0">
                <a:cs typeface="Calibri"/>
              </a:rPr>
              <a:t> </a:t>
            </a:r>
            <a:r>
              <a:rPr lang="ru-RU" sz="900" i="1" dirty="0">
                <a:cs typeface="Calibri"/>
              </a:rPr>
              <a:t>-</a:t>
            </a:r>
            <a:r>
              <a:rPr lang="ru-RU" sz="900" i="1" spc="-10" dirty="0">
                <a:cs typeface="Calibri"/>
              </a:rPr>
              <a:t> </a:t>
            </a:r>
            <a:r>
              <a:rPr lang="ru-RU" sz="900" i="1" dirty="0">
                <a:cs typeface="Calibri"/>
              </a:rPr>
              <a:t>комнатная</a:t>
            </a:r>
            <a:r>
              <a:rPr lang="ru-RU" sz="900" i="1" spc="-50" dirty="0">
                <a:cs typeface="Calibri"/>
              </a:rPr>
              <a:t> </a:t>
            </a:r>
            <a:r>
              <a:rPr lang="ru-RU" sz="900" i="1" spc="-5" dirty="0">
                <a:cs typeface="Calibri"/>
              </a:rPr>
              <a:t>квартира</a:t>
            </a:r>
            <a:r>
              <a:rPr lang="ru-RU" sz="900" i="1" spc="-25" dirty="0">
                <a:cs typeface="Calibri"/>
              </a:rPr>
              <a:t> </a:t>
            </a:r>
            <a:r>
              <a:rPr lang="ru-RU" sz="900" i="1" spc="-25" dirty="0" smtClean="0">
                <a:cs typeface="Calibri"/>
              </a:rPr>
              <a:t>- </a:t>
            </a:r>
            <a:r>
              <a:rPr lang="ru-RU" sz="900" i="1" dirty="0" smtClean="0">
                <a:cs typeface="Calibri"/>
              </a:rPr>
              <a:t>от</a:t>
            </a:r>
            <a:r>
              <a:rPr lang="ru-RU" sz="900" i="1" spc="-10" dirty="0" smtClean="0">
                <a:cs typeface="Calibri"/>
              </a:rPr>
              <a:t> </a:t>
            </a:r>
            <a:r>
              <a:rPr lang="ru-RU" sz="900" b="1" i="1" spc="-10" dirty="0" smtClean="0">
                <a:cs typeface="Calibri"/>
              </a:rPr>
              <a:t>900 000</a:t>
            </a:r>
            <a:r>
              <a:rPr lang="ru-RU" sz="900" i="1" spc="-10" dirty="0" smtClean="0">
                <a:cs typeface="Calibri"/>
              </a:rPr>
              <a:t> </a:t>
            </a:r>
            <a:r>
              <a:rPr lang="ru-RU" sz="900" i="1" spc="-5" dirty="0" smtClean="0">
                <a:cs typeface="Calibri"/>
              </a:rPr>
              <a:t>руб.</a:t>
            </a:r>
          </a:p>
          <a:p>
            <a:pPr marR="342900" algn="just">
              <a:lnSpc>
                <a:spcPct val="100000"/>
              </a:lnSpc>
            </a:pPr>
            <a:r>
              <a:rPr lang="ru-RU" sz="900" i="1" dirty="0" smtClean="0">
                <a:latin typeface="Calibri" pitchFamily="34" charset="0"/>
                <a:cs typeface="Calibri" pitchFamily="34" charset="0"/>
              </a:rPr>
              <a:t>      </a:t>
            </a:r>
          </a:p>
          <a:p>
            <a:pPr marL="12700" marR="342900" algn="just"/>
            <a:r>
              <a:rPr lang="ru-RU" sz="9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ru-RU" sz="900" i="1" spc="-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Возмещение</a:t>
            </a:r>
            <a:r>
              <a:rPr lang="ru-RU" sz="900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расходов при переезде на работу в другую местность в соответствии со ст.169 ТК РФ.</a:t>
            </a:r>
          </a:p>
          <a:p>
            <a:endParaRPr lang="ru-RU" sz="900" b="1" i="1" dirty="0"/>
          </a:p>
          <a:p>
            <a:endParaRPr lang="ru-RU" sz="900" b="1" i="1" dirty="0" smtClean="0"/>
          </a:p>
        </p:txBody>
      </p:sp>
      <p:sp>
        <p:nvSpPr>
          <p:cNvPr id="18" name="object 18"/>
          <p:cNvSpPr/>
          <p:nvPr/>
        </p:nvSpPr>
        <p:spPr>
          <a:xfrm>
            <a:off x="111249" y="3181349"/>
            <a:ext cx="2407925" cy="16192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0" y="3562350"/>
            <a:ext cx="3505200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99004" y="338327"/>
            <a:ext cx="3531108" cy="137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52425"/>
          </a:xfrm>
          <a:custGeom>
            <a:avLst/>
            <a:gdLst/>
            <a:ahLst/>
            <a:cxnLst/>
            <a:rect l="l" t="t" r="r" b="b"/>
            <a:pathLst>
              <a:path w="9144000" h="352425">
                <a:moveTo>
                  <a:pt x="0" y="352259"/>
                </a:moveTo>
                <a:lnTo>
                  <a:pt x="9144000" y="352259"/>
                </a:lnTo>
                <a:lnTo>
                  <a:pt x="9144000" y="0"/>
                </a:lnTo>
                <a:lnTo>
                  <a:pt x="0" y="0"/>
                </a:lnTo>
                <a:lnTo>
                  <a:pt x="0" y="352259"/>
                </a:lnTo>
                <a:close/>
              </a:path>
            </a:pathLst>
          </a:custGeom>
          <a:solidFill>
            <a:srgbClr val="BEC5CE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Эксплуатационное локомотивное депо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Смоляниново</a:t>
            </a:r>
            <a:endParaRPr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73752"/>
            <a:ext cx="9144000" cy="269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9328" y="4992622"/>
            <a:ext cx="85344" cy="85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80368"/>
            <a:ext cx="9144000" cy="263525"/>
          </a:xfrm>
          <a:custGeom>
            <a:avLst/>
            <a:gdLst/>
            <a:ahLst/>
            <a:cxnLst/>
            <a:rect l="l" t="t" r="r" b="b"/>
            <a:pathLst>
              <a:path w="9144000" h="263525">
                <a:moveTo>
                  <a:pt x="0" y="263131"/>
                </a:moveTo>
                <a:lnTo>
                  <a:pt x="9144000" y="263131"/>
                </a:lnTo>
                <a:lnTo>
                  <a:pt x="9144000" y="0"/>
                </a:lnTo>
                <a:lnTo>
                  <a:pt x="0" y="0"/>
                </a:lnTo>
                <a:lnTo>
                  <a:pt x="0" y="263131"/>
                </a:lnTo>
                <a:close/>
              </a:path>
            </a:pathLst>
          </a:custGeom>
          <a:solidFill>
            <a:srgbClr val="BEC5CE"/>
          </a:solidFill>
        </p:spPr>
        <p:txBody>
          <a:bodyPr wrap="square" lIns="0" tIns="0" rIns="0" bIns="0" rtlCol="0"/>
          <a:lstStyle/>
          <a:p>
            <a:r>
              <a:rPr lang="ru-RU" sz="14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b="1" i="1" dirty="0" smtClean="0">
                <a:latin typeface="Calibri" pitchFamily="34" charset="0"/>
                <a:cs typeface="Calibri" pitchFamily="34" charset="0"/>
              </a:rPr>
              <a:t>Контактный телефон: 8 914 651 60 19 Карпелев Евгений Петрович </a:t>
            </a:r>
            <a:r>
              <a:rPr lang="ru-RU" sz="900" b="1" i="1" dirty="0" smtClean="0"/>
              <a:t>(заместитель начальника депо по кадрам и социальным вопросам)</a:t>
            </a:r>
            <a:endParaRPr lang="ru-RU" sz="900" b="1" i="1" dirty="0"/>
          </a:p>
        </p:txBody>
      </p:sp>
      <p:sp>
        <p:nvSpPr>
          <p:cNvPr id="6" name="object 6"/>
          <p:cNvSpPr/>
          <p:nvPr/>
        </p:nvSpPr>
        <p:spPr>
          <a:xfrm>
            <a:off x="8362950" y="4945850"/>
            <a:ext cx="406273" cy="134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52259"/>
            <a:ext cx="9144000" cy="4505491"/>
          </a:xfrm>
          <a:custGeom>
            <a:avLst/>
            <a:gdLst/>
            <a:ahLst/>
            <a:cxnLst/>
            <a:rect l="l" t="t" r="r" b="b"/>
            <a:pathLst>
              <a:path w="9144000" h="923925">
                <a:moveTo>
                  <a:pt x="0" y="923328"/>
                </a:moveTo>
                <a:lnTo>
                  <a:pt x="9144000" y="923328"/>
                </a:lnTo>
                <a:lnTo>
                  <a:pt x="9144000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6463" y="364997"/>
            <a:ext cx="2251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п.Смоляниново</a:t>
            </a:r>
            <a:r>
              <a:rPr sz="900" b="1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поселок городского</a:t>
            </a:r>
            <a:r>
              <a:rPr sz="900" spc="16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типа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502158"/>
            <a:ext cx="2327910" cy="45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3365" algn="l"/>
                <a:tab pos="638810" algn="l"/>
                <a:tab pos="928369" algn="l"/>
                <a:tab pos="2030095" algn="l"/>
              </a:tabLst>
            </a:pPr>
            <a:r>
              <a:rPr lang="ru-RU" sz="900" dirty="0" smtClean="0">
                <a:latin typeface="Calibri"/>
                <a:cs typeface="Calibri"/>
              </a:rPr>
              <a:t>    </a:t>
            </a:r>
            <a:r>
              <a:rPr sz="900" dirty="0" smtClean="0">
                <a:latin typeface="Calibri"/>
                <a:cs typeface="Calibri"/>
              </a:rPr>
              <a:t>(с</a:t>
            </a:r>
            <a:r>
              <a:rPr lang="ru-RU" sz="900" dirty="0" smtClean="0">
                <a:latin typeface="Calibri"/>
                <a:cs typeface="Calibri"/>
              </a:rPr>
              <a:t> </a:t>
            </a:r>
            <a:r>
              <a:rPr sz="900" spc="-15" dirty="0" smtClean="0">
                <a:latin typeface="Calibri"/>
                <a:cs typeface="Calibri"/>
              </a:rPr>
              <a:t>1</a:t>
            </a:r>
            <a:r>
              <a:rPr sz="900" dirty="0" smtClean="0">
                <a:latin typeface="Calibri"/>
                <a:cs typeface="Calibri"/>
              </a:rPr>
              <a:t>9</a:t>
            </a:r>
            <a:r>
              <a:rPr sz="900" spc="-15" dirty="0" smtClean="0">
                <a:latin typeface="Calibri"/>
                <a:cs typeface="Calibri"/>
              </a:rPr>
              <a:t>4</a:t>
            </a:r>
            <a:r>
              <a:rPr sz="900" dirty="0" smtClean="0">
                <a:latin typeface="Calibri"/>
                <a:cs typeface="Calibri"/>
              </a:rPr>
              <a:t>7</a:t>
            </a:r>
            <a:r>
              <a:rPr lang="ru-RU" sz="900" dirty="0" smtClean="0">
                <a:latin typeface="Calibri"/>
                <a:cs typeface="Calibri"/>
              </a:rPr>
              <a:t> </a:t>
            </a:r>
            <a:r>
              <a:rPr sz="900" dirty="0" smtClean="0">
                <a:latin typeface="Calibri"/>
                <a:cs typeface="Calibri"/>
              </a:rPr>
              <a:t>г</a:t>
            </a:r>
            <a:r>
              <a:rPr sz="900" dirty="0">
                <a:latin typeface="Calibri"/>
                <a:cs typeface="Calibri"/>
              </a:rPr>
              <a:t>.),	</a:t>
            </a:r>
            <a:r>
              <a:rPr sz="900" spc="-15" dirty="0" err="1" smtClean="0">
                <a:latin typeface="Calibri"/>
                <a:cs typeface="Calibri"/>
              </a:rPr>
              <a:t>а</a:t>
            </a:r>
            <a:r>
              <a:rPr sz="900" spc="-5" dirty="0" err="1" smtClean="0">
                <a:latin typeface="Calibri"/>
                <a:cs typeface="Calibri"/>
              </a:rPr>
              <a:t>д</a:t>
            </a:r>
            <a:r>
              <a:rPr sz="900" dirty="0" err="1" smtClean="0">
                <a:latin typeface="Calibri"/>
                <a:cs typeface="Calibri"/>
              </a:rPr>
              <a:t>м</a:t>
            </a:r>
            <a:r>
              <a:rPr sz="900" spc="-10" dirty="0" err="1" smtClean="0">
                <a:latin typeface="Calibri"/>
                <a:cs typeface="Calibri"/>
              </a:rPr>
              <a:t>и</a:t>
            </a:r>
            <a:r>
              <a:rPr sz="900" dirty="0" err="1" smtClean="0">
                <a:latin typeface="Calibri"/>
                <a:cs typeface="Calibri"/>
              </a:rPr>
              <a:t>н</a:t>
            </a:r>
            <a:r>
              <a:rPr sz="900" spc="-10" dirty="0" err="1" smtClean="0">
                <a:latin typeface="Calibri"/>
                <a:cs typeface="Calibri"/>
              </a:rPr>
              <a:t>и</a:t>
            </a:r>
            <a:r>
              <a:rPr sz="900" dirty="0" err="1" smtClean="0">
                <a:latin typeface="Calibri"/>
                <a:cs typeface="Calibri"/>
              </a:rPr>
              <a:t>с</a:t>
            </a:r>
            <a:r>
              <a:rPr sz="900" spc="-5" dirty="0" err="1" smtClean="0">
                <a:latin typeface="Calibri"/>
                <a:cs typeface="Calibri"/>
              </a:rPr>
              <a:t>тр</a:t>
            </a:r>
            <a:r>
              <a:rPr sz="900" dirty="0" err="1" smtClean="0">
                <a:latin typeface="Calibri"/>
                <a:cs typeface="Calibri"/>
              </a:rPr>
              <a:t>ативн</a:t>
            </a:r>
            <a:r>
              <a:rPr sz="900" spc="-15" dirty="0" err="1" smtClean="0">
                <a:latin typeface="Calibri"/>
                <a:cs typeface="Calibri"/>
              </a:rPr>
              <a:t>ы</a:t>
            </a:r>
            <a:r>
              <a:rPr sz="900" dirty="0" err="1" smtClean="0">
                <a:latin typeface="Calibri"/>
                <a:cs typeface="Calibri"/>
              </a:rPr>
              <a:t>й</a:t>
            </a:r>
            <a:r>
              <a:rPr lang="ru-RU" sz="900" dirty="0" smtClean="0">
                <a:latin typeface="Calibri"/>
                <a:cs typeface="Calibri"/>
              </a:rPr>
              <a:t> </a:t>
            </a:r>
            <a:r>
              <a:rPr sz="900" dirty="0" err="1" smtClean="0">
                <a:latin typeface="Calibri"/>
                <a:cs typeface="Calibri"/>
              </a:rPr>
              <a:t>ц</a:t>
            </a:r>
            <a:r>
              <a:rPr sz="900" spc="-5" dirty="0" err="1" smtClean="0">
                <a:latin typeface="Calibri"/>
                <a:cs typeface="Calibri"/>
              </a:rPr>
              <a:t>е</a:t>
            </a:r>
            <a:r>
              <a:rPr sz="900" dirty="0" err="1" smtClean="0">
                <a:latin typeface="Calibri"/>
                <a:cs typeface="Calibri"/>
              </a:rPr>
              <a:t>нтр</a:t>
            </a:r>
            <a:endParaRPr lang="ru-RU" sz="9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3365" algn="l"/>
                <a:tab pos="638810" algn="l"/>
                <a:tab pos="928369" algn="l"/>
                <a:tab pos="2030095" algn="l"/>
              </a:tabLst>
            </a:pPr>
            <a:endParaRPr lang="ru-RU" sz="9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3365" algn="l"/>
                <a:tab pos="638810" algn="l"/>
                <a:tab pos="928369" algn="l"/>
                <a:tab pos="2030095" algn="l"/>
              </a:tabLst>
            </a:pPr>
            <a:endParaRPr sz="9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666750"/>
            <a:ext cx="2435861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dirty="0" smtClean="0">
                <a:latin typeface="Calibri"/>
                <a:cs typeface="Calibri"/>
              </a:rPr>
              <a:t>    </a:t>
            </a:r>
            <a:r>
              <a:rPr sz="900" dirty="0" err="1" smtClean="0">
                <a:latin typeface="Calibri"/>
                <a:cs typeface="Calibri"/>
              </a:rPr>
              <a:t>Шкотовского</a:t>
            </a:r>
            <a:r>
              <a:rPr sz="900" spc="-6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района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lang="ru-RU" sz="900" dirty="0" smtClean="0">
                <a:latin typeface="Calibri"/>
                <a:cs typeface="Calibri"/>
              </a:rPr>
              <a:t>89</a:t>
            </a:r>
            <a:r>
              <a:rPr sz="900" spc="-35" dirty="0" smtClean="0">
                <a:latin typeface="Calibri"/>
                <a:cs typeface="Calibri"/>
              </a:rPr>
              <a:t> </a:t>
            </a:r>
            <a:r>
              <a:rPr sz="900" dirty="0" err="1">
                <a:latin typeface="Calibri"/>
                <a:cs typeface="Calibri"/>
              </a:rPr>
              <a:t>км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 err="1" smtClean="0">
                <a:latin typeface="Calibri"/>
                <a:cs typeface="Calibri"/>
              </a:rPr>
              <a:t>от</a:t>
            </a:r>
            <a:r>
              <a:rPr lang="ru-RU" sz="900" dirty="0" smtClean="0">
                <a:latin typeface="Calibri"/>
                <a:cs typeface="Calibri"/>
              </a:rPr>
              <a:t> г</a:t>
            </a:r>
            <a:r>
              <a:rPr sz="900" dirty="0" smtClean="0">
                <a:latin typeface="Calibri"/>
                <a:cs typeface="Calibri"/>
              </a:rPr>
              <a:t>.</a:t>
            </a:r>
            <a:r>
              <a:rPr sz="900" dirty="0" err="1" smtClean="0">
                <a:latin typeface="Calibri"/>
                <a:cs typeface="Calibri"/>
              </a:rPr>
              <a:t>Владивосток</a:t>
            </a:r>
            <a:r>
              <a:rPr sz="900" dirty="0">
                <a:latin typeface="Calibri"/>
                <a:cs typeface="Calibri"/>
              </a:rPr>
              <a:t>.</a:t>
            </a:r>
          </a:p>
          <a:p>
            <a:pPr marL="86995">
              <a:lnSpc>
                <a:spcPct val="100000"/>
              </a:lnSpc>
            </a:pPr>
            <a:endParaRPr lang="ru-RU" sz="900" b="1" spc="-5" dirty="0" smtClean="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</a:pPr>
            <a:r>
              <a:rPr lang="ru-RU" sz="900" b="1" spc="-5" dirty="0" smtClean="0">
                <a:latin typeface="Calibri"/>
                <a:cs typeface="Calibri"/>
              </a:rPr>
              <a:t> </a:t>
            </a:r>
            <a:r>
              <a:rPr sz="900" b="1" spc="-5" dirty="0" err="1" smtClean="0">
                <a:latin typeface="Calibri"/>
                <a:cs typeface="Calibri"/>
              </a:rPr>
              <a:t>Население</a:t>
            </a:r>
            <a:r>
              <a:rPr sz="900" b="1" spc="-5" dirty="0" smtClean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составляет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lang="ru-RU" sz="900" spc="-5" dirty="0" smtClean="0">
                <a:latin typeface="Calibri"/>
                <a:cs typeface="Calibri"/>
              </a:rPr>
              <a:t> - </a:t>
            </a:r>
            <a:r>
              <a:rPr sz="900" dirty="0" smtClean="0">
                <a:latin typeface="Calibri"/>
                <a:cs typeface="Calibri"/>
              </a:rPr>
              <a:t>6 </a:t>
            </a:r>
            <a:r>
              <a:rPr sz="900" spc="-5" dirty="0">
                <a:latin typeface="Calibri"/>
                <a:cs typeface="Calibri"/>
              </a:rPr>
              <a:t>715</a:t>
            </a:r>
            <a:r>
              <a:rPr sz="900" spc="-8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чел.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400" y="666750"/>
            <a:ext cx="224917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4840" algn="l"/>
                <a:tab pos="1431290" algn="l"/>
                <a:tab pos="2200910" algn="l"/>
              </a:tabLst>
            </a:pPr>
            <a:r>
              <a:rPr lang="ru-RU" sz="900" spc="-5" dirty="0" smtClean="0">
                <a:latin typeface="Calibri"/>
                <a:cs typeface="Calibri"/>
              </a:rPr>
              <a:t> 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9" y="1200150"/>
            <a:ext cx="2512061" cy="9079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900" spc="-5" dirty="0" smtClean="0">
                <a:cs typeface="Calibri"/>
              </a:rPr>
              <a:t>    Штат</a:t>
            </a:r>
            <a:r>
              <a:rPr lang="ru-RU" sz="900" spc="-15" dirty="0" smtClean="0">
                <a:cs typeface="Calibri"/>
              </a:rPr>
              <a:t>н</a:t>
            </a:r>
            <a:r>
              <a:rPr lang="ru-RU" sz="900" dirty="0" smtClean="0">
                <a:cs typeface="Calibri"/>
              </a:rPr>
              <a:t>ая  ч</a:t>
            </a:r>
            <a:r>
              <a:rPr lang="ru-RU" sz="900" spc="-10" dirty="0" smtClean="0">
                <a:cs typeface="Calibri"/>
              </a:rPr>
              <a:t>и</a:t>
            </a:r>
            <a:r>
              <a:rPr lang="ru-RU" sz="900" dirty="0" smtClean="0">
                <a:cs typeface="Calibri"/>
              </a:rPr>
              <a:t>с</a:t>
            </a:r>
            <a:r>
              <a:rPr lang="ru-RU" sz="900" spc="-5" dirty="0" smtClean="0">
                <a:cs typeface="Calibri"/>
              </a:rPr>
              <a:t>ле</a:t>
            </a:r>
            <a:r>
              <a:rPr lang="ru-RU" sz="900" dirty="0" smtClean="0">
                <a:cs typeface="Calibri"/>
              </a:rPr>
              <a:t>н</a:t>
            </a:r>
            <a:r>
              <a:rPr lang="ru-RU" sz="900" spc="-5" dirty="0" smtClean="0">
                <a:cs typeface="Calibri"/>
              </a:rPr>
              <a:t>н</a:t>
            </a:r>
            <a:r>
              <a:rPr lang="ru-RU" sz="900" spc="-10" dirty="0" smtClean="0">
                <a:cs typeface="Calibri"/>
              </a:rPr>
              <a:t>о</a:t>
            </a:r>
            <a:r>
              <a:rPr lang="ru-RU" sz="900" dirty="0" smtClean="0">
                <a:cs typeface="Calibri"/>
              </a:rPr>
              <a:t>с</a:t>
            </a:r>
            <a:r>
              <a:rPr lang="ru-RU" sz="900" spc="-5" dirty="0" smtClean="0">
                <a:cs typeface="Calibri"/>
              </a:rPr>
              <a:t>т</a:t>
            </a:r>
            <a:r>
              <a:rPr lang="ru-RU" sz="900" dirty="0" smtClean="0">
                <a:cs typeface="Calibri"/>
              </a:rPr>
              <a:t>ь  </a:t>
            </a:r>
            <a:r>
              <a:rPr lang="ru-RU" sz="900" spc="-5" dirty="0" smtClean="0">
                <a:cs typeface="Calibri"/>
              </a:rPr>
              <a:t>р</a:t>
            </a:r>
            <a:r>
              <a:rPr lang="ru-RU" sz="900" dirty="0" smtClean="0">
                <a:cs typeface="Calibri"/>
              </a:rPr>
              <a:t>аб</a:t>
            </a:r>
            <a:r>
              <a:rPr lang="ru-RU" sz="900" spc="5" dirty="0" smtClean="0">
                <a:cs typeface="Calibri"/>
              </a:rPr>
              <a:t>о</a:t>
            </a:r>
            <a:r>
              <a:rPr lang="ru-RU" sz="900" spc="-15" dirty="0" smtClean="0">
                <a:cs typeface="Calibri"/>
              </a:rPr>
              <a:t>т</a:t>
            </a:r>
            <a:r>
              <a:rPr lang="ru-RU" sz="900" dirty="0" smtClean="0">
                <a:cs typeface="Calibri"/>
              </a:rPr>
              <a:t>н</a:t>
            </a:r>
            <a:r>
              <a:rPr lang="ru-RU" sz="900" spc="-10" dirty="0" smtClean="0">
                <a:cs typeface="Calibri"/>
              </a:rPr>
              <a:t>и</a:t>
            </a:r>
            <a:r>
              <a:rPr lang="ru-RU" sz="900" dirty="0" smtClean="0">
                <a:cs typeface="Calibri"/>
              </a:rPr>
              <a:t>к</a:t>
            </a:r>
            <a:r>
              <a:rPr lang="ru-RU" sz="900" spc="-5" dirty="0" smtClean="0">
                <a:cs typeface="Calibri"/>
              </a:rPr>
              <a:t>о</a:t>
            </a:r>
            <a:r>
              <a:rPr lang="ru-RU" sz="900" dirty="0" smtClean="0">
                <a:cs typeface="Calibri"/>
              </a:rPr>
              <a:t>в-</a:t>
            </a:r>
            <a:r>
              <a:rPr lang="ru-RU" sz="900" spc="-5" dirty="0" smtClean="0">
                <a:cs typeface="Calibri"/>
              </a:rPr>
              <a:t>829 шт.ед.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900" spc="-5" dirty="0" smtClean="0">
                <a:cs typeface="Calibri"/>
              </a:rPr>
              <a:t>   (работников локомотивных бригад </a:t>
            </a:r>
            <a:r>
              <a:rPr lang="ru-RU" sz="900" dirty="0" smtClean="0">
                <a:cs typeface="Calibri"/>
              </a:rPr>
              <a:t>- </a:t>
            </a:r>
            <a:r>
              <a:rPr lang="ru-RU" sz="900" spc="-5" dirty="0" smtClean="0">
                <a:cs typeface="Calibri"/>
              </a:rPr>
              <a:t>770</a:t>
            </a:r>
            <a:r>
              <a:rPr lang="ru-RU" sz="900" spc="-45" dirty="0" smtClean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шт.ед.) </a:t>
            </a:r>
          </a:p>
          <a:p>
            <a:pPr marL="12700" marR="5080">
              <a:spcBef>
                <a:spcPts val="100"/>
              </a:spcBef>
            </a:pPr>
            <a:endParaRPr lang="ru-RU" sz="900" dirty="0" smtClean="0"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900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900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38" y="1581150"/>
            <a:ext cx="228346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Протяженность участков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обслуживания:</a:t>
            </a:r>
            <a:endParaRPr sz="900" dirty="0">
              <a:latin typeface="Calibri"/>
              <a:cs typeface="Calibri"/>
            </a:endParaRPr>
          </a:p>
          <a:p>
            <a:pPr marL="36830" marR="233045" indent="-24765">
              <a:lnSpc>
                <a:spcPct val="100000"/>
              </a:lnSpc>
            </a:pPr>
            <a:r>
              <a:rPr lang="ru-RU" sz="900" spc="-5" dirty="0" smtClean="0">
                <a:latin typeface="Calibri"/>
                <a:cs typeface="Calibri"/>
              </a:rPr>
              <a:t>    </a:t>
            </a:r>
            <a:r>
              <a:rPr sz="900" spc="-5" dirty="0" err="1" smtClean="0">
                <a:latin typeface="Calibri"/>
                <a:cs typeface="Calibri"/>
              </a:rPr>
              <a:t>Смоляниново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dirty="0" smtClean="0">
                <a:latin typeface="Calibri"/>
                <a:cs typeface="Calibri"/>
              </a:rPr>
              <a:t>– </a:t>
            </a:r>
            <a:r>
              <a:rPr sz="900" dirty="0">
                <a:latin typeface="Calibri"/>
                <a:cs typeface="Calibri"/>
              </a:rPr>
              <a:t>Ружино – </a:t>
            </a:r>
            <a:r>
              <a:rPr sz="900" spc="-5" dirty="0">
                <a:latin typeface="Calibri"/>
                <a:cs typeface="Calibri"/>
              </a:rPr>
              <a:t>372 </a:t>
            </a:r>
            <a:r>
              <a:rPr sz="900" dirty="0" err="1">
                <a:latin typeface="Calibri"/>
                <a:cs typeface="Calibri"/>
              </a:rPr>
              <a:t>км</a:t>
            </a:r>
            <a:r>
              <a:rPr sz="900" dirty="0">
                <a:latin typeface="Calibri"/>
                <a:cs typeface="Calibri"/>
              </a:rPr>
              <a:t>  </a:t>
            </a:r>
            <a:r>
              <a:rPr lang="ru-RU" sz="900" dirty="0" smtClean="0">
                <a:latin typeface="Calibri"/>
                <a:cs typeface="Calibri"/>
              </a:rPr>
              <a:t> </a:t>
            </a:r>
          </a:p>
          <a:p>
            <a:pPr marL="36830" marR="233045" indent="-24765">
              <a:lnSpc>
                <a:spcPct val="100000"/>
              </a:lnSpc>
            </a:pPr>
            <a:r>
              <a:rPr lang="ru-RU" sz="900" dirty="0" smtClean="0">
                <a:latin typeface="Calibri"/>
                <a:cs typeface="Calibri"/>
              </a:rPr>
              <a:t>    </a:t>
            </a:r>
            <a:r>
              <a:rPr sz="900" spc="-5" dirty="0" err="1" smtClean="0">
                <a:latin typeface="Calibri"/>
                <a:cs typeface="Calibri"/>
              </a:rPr>
              <a:t>Смоляниново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Находка Узел –144</a:t>
            </a:r>
            <a:r>
              <a:rPr sz="900" spc="-1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км</a:t>
            </a:r>
          </a:p>
          <a:p>
            <a:pPr marL="113030">
              <a:lnSpc>
                <a:spcPct val="100000"/>
              </a:lnSpc>
            </a:pPr>
            <a:endParaRPr lang="ru-RU" sz="900" b="1" spc="-5" dirty="0" smtClean="0">
              <a:latin typeface="Calibri"/>
              <a:cs typeface="Calibri"/>
            </a:endParaRPr>
          </a:p>
          <a:p>
            <a:pPr marL="113030">
              <a:lnSpc>
                <a:spcPct val="100000"/>
              </a:lnSpc>
            </a:pPr>
            <a:r>
              <a:rPr sz="900" b="1" spc="-5" dirty="0" err="1" smtClean="0">
                <a:latin typeface="Calibri"/>
                <a:cs typeface="Calibri"/>
              </a:rPr>
              <a:t>Два</a:t>
            </a:r>
            <a:r>
              <a:rPr sz="900" b="1" spc="-5" dirty="0" smtClean="0">
                <a:latin typeface="Calibri"/>
                <a:cs typeface="Calibri"/>
              </a:rPr>
              <a:t> </a:t>
            </a:r>
            <a:r>
              <a:rPr sz="900" b="1" dirty="0" err="1">
                <a:latin typeface="Calibri"/>
                <a:cs typeface="Calibri"/>
              </a:rPr>
              <a:t>вида</a:t>
            </a:r>
            <a:r>
              <a:rPr sz="900" b="1" spc="-5" dirty="0">
                <a:latin typeface="Calibri"/>
                <a:cs typeface="Calibri"/>
              </a:rPr>
              <a:t> </a:t>
            </a:r>
            <a:r>
              <a:rPr sz="900" b="1" spc="-5" dirty="0" err="1" smtClean="0">
                <a:latin typeface="Calibri"/>
                <a:cs typeface="Calibri"/>
              </a:rPr>
              <a:t>тяги</a:t>
            </a:r>
            <a:r>
              <a:rPr sz="900" b="1" spc="-5" dirty="0" smtClean="0">
                <a:latin typeface="Calibri"/>
                <a:cs typeface="Calibri"/>
              </a:rPr>
              <a:t>:</a:t>
            </a:r>
            <a:endParaRPr lang="ru-RU" sz="900" b="1" spc="-5" dirty="0" smtClean="0">
              <a:latin typeface="Calibri"/>
              <a:cs typeface="Calibri"/>
            </a:endParaRPr>
          </a:p>
          <a:p>
            <a:pPr marL="113030">
              <a:lnSpc>
                <a:spcPct val="100000"/>
              </a:lnSpc>
            </a:pPr>
            <a:r>
              <a:rPr sz="900" spc="-5" dirty="0" err="1" smtClean="0">
                <a:latin typeface="Calibri"/>
                <a:cs typeface="Calibri"/>
              </a:rPr>
              <a:t>электровозная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тепловозная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401" y="2495550"/>
            <a:ext cx="2438400" cy="9079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3780" algn="l"/>
              </a:tabLst>
            </a:pP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Среднемесячная</a:t>
            </a:r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заработная</a:t>
            </a:r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плата 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3780" algn="l"/>
              </a:tabLst>
            </a:pPr>
            <a:r>
              <a:rPr lang="ru-RU" sz="900" i="1" spc="-5" dirty="0" smtClean="0">
                <a:latin typeface="Calibri"/>
                <a:cs typeface="Calibri"/>
              </a:rPr>
              <a:t>машинист инструктор </a:t>
            </a:r>
            <a:r>
              <a:rPr lang="ru-RU" sz="900" i="1" spc="-5" dirty="0" err="1" smtClean="0">
                <a:latin typeface="Calibri"/>
                <a:cs typeface="Calibri"/>
              </a:rPr>
              <a:t>лб</a:t>
            </a:r>
            <a:r>
              <a:rPr lang="ru-RU" sz="900" i="1" spc="-5" dirty="0" smtClean="0">
                <a:latin typeface="Calibri"/>
                <a:cs typeface="Calibri"/>
              </a:rPr>
              <a:t> – </a:t>
            </a:r>
            <a:r>
              <a:rPr lang="ru-RU" sz="900" b="1" i="1" spc="-5" dirty="0" smtClean="0">
                <a:latin typeface="Calibri"/>
                <a:cs typeface="Calibri"/>
              </a:rPr>
              <a:t>109 805 </a:t>
            </a:r>
            <a:r>
              <a:rPr lang="ru-RU" sz="900" i="1" spc="-5" dirty="0" smtClean="0">
                <a:latin typeface="Calibri"/>
                <a:cs typeface="Calibri"/>
              </a:rPr>
              <a:t>руб.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3780" algn="l"/>
              </a:tabLst>
            </a:pPr>
            <a:r>
              <a:rPr lang="ru-RU" sz="900" i="1" spc="-5" dirty="0" smtClean="0">
                <a:latin typeface="Calibri"/>
                <a:cs typeface="Calibri"/>
              </a:rPr>
              <a:t>дежурный  локомотивного  депо – </a:t>
            </a:r>
            <a:r>
              <a:rPr lang="ru-RU" sz="900" b="1" i="1" spc="-5" dirty="0" smtClean="0">
                <a:latin typeface="Calibri"/>
                <a:cs typeface="Calibri"/>
              </a:rPr>
              <a:t>99 836 </a:t>
            </a:r>
            <a:r>
              <a:rPr lang="ru-RU" sz="900" i="1" spc="-5" dirty="0" smtClean="0">
                <a:latin typeface="Calibri"/>
                <a:cs typeface="Calibri"/>
              </a:rPr>
              <a:t>руб.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3780" algn="l"/>
              </a:tabLst>
            </a:pPr>
            <a:r>
              <a:rPr lang="ru-RU" sz="900" i="1" spc="-5" dirty="0" smtClean="0">
                <a:latin typeface="Calibri"/>
                <a:cs typeface="Calibri"/>
              </a:rPr>
              <a:t>машиниста локомотива – </a:t>
            </a:r>
            <a:r>
              <a:rPr lang="ru-RU" sz="900" b="1" i="1" spc="-5" dirty="0" smtClean="0">
                <a:latin typeface="Calibri"/>
                <a:cs typeface="Calibri"/>
              </a:rPr>
              <a:t>113 091 </a:t>
            </a:r>
            <a:r>
              <a:rPr lang="ru-RU" sz="900" i="1" spc="-5" dirty="0" smtClean="0">
                <a:latin typeface="Calibri"/>
                <a:cs typeface="Calibri"/>
              </a:rPr>
              <a:t>руб.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3780" algn="l"/>
              </a:tabLst>
            </a:pPr>
            <a:r>
              <a:rPr lang="ru-RU" sz="900" i="1" spc="-5" dirty="0" smtClean="0">
                <a:latin typeface="Calibri"/>
                <a:cs typeface="Calibri"/>
              </a:rPr>
              <a:t>помощника машиниста – </a:t>
            </a:r>
            <a:r>
              <a:rPr lang="ru-RU" sz="900" b="1" i="1" spc="-5" dirty="0" smtClean="0">
                <a:latin typeface="Calibri"/>
                <a:cs typeface="Calibri"/>
              </a:rPr>
              <a:t>79 057</a:t>
            </a:r>
            <a:r>
              <a:rPr lang="ru-RU" sz="900" i="1" spc="-5" dirty="0" smtClean="0">
                <a:latin typeface="Calibri"/>
                <a:cs typeface="Calibri"/>
              </a:rPr>
              <a:t>руб.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3780" algn="l"/>
              </a:tabLst>
            </a:pPr>
            <a:endParaRPr sz="9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23845" y="2190750"/>
            <a:ext cx="4044315" cy="2523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100"/>
              </a:spcBef>
            </a:pPr>
            <a:endParaRPr lang="ru-RU" sz="900" i="1" u="sng" spc="-225" dirty="0" smtClean="0"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254000">
              <a:lnSpc>
                <a:spcPct val="100000"/>
              </a:lnSpc>
              <a:spcBef>
                <a:spcPts val="100"/>
              </a:spcBef>
            </a:pPr>
            <a:r>
              <a:rPr sz="900" i="1" u="sng" spc="-2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Социальный пакет:</a:t>
            </a:r>
            <a:endParaRPr sz="900" i="1" dirty="0">
              <a:latin typeface="Calibri"/>
              <a:cs typeface="Calibri"/>
            </a:endParaRPr>
          </a:p>
          <a:p>
            <a:pPr marL="179705" marR="6350" indent="77470" algn="just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В </a:t>
            </a:r>
            <a:r>
              <a:rPr sz="900" spc="-5" dirty="0">
                <a:latin typeface="Calibri"/>
                <a:cs typeface="Calibri"/>
              </a:rPr>
              <a:t>Южных районах Дальнего Востока </a:t>
            </a:r>
            <a:r>
              <a:rPr sz="900" spc="-10" dirty="0">
                <a:latin typeface="Calibri"/>
                <a:cs typeface="Calibri"/>
              </a:rPr>
              <a:t>на </a:t>
            </a:r>
            <a:r>
              <a:rPr sz="900" spc="-5" dirty="0">
                <a:latin typeface="Calibri"/>
                <a:cs typeface="Calibri"/>
              </a:rPr>
              <a:t>всех участках Хабаровского региона  выплачивается процентная </a:t>
            </a:r>
            <a:r>
              <a:rPr sz="900" spc="-10" dirty="0">
                <a:latin typeface="Calibri"/>
                <a:cs typeface="Calibri"/>
              </a:rPr>
              <a:t>надбавка </a:t>
            </a:r>
            <a:r>
              <a:rPr sz="900" dirty="0">
                <a:latin typeface="Calibri"/>
                <a:cs typeface="Calibri"/>
              </a:rPr>
              <a:t>к </a:t>
            </a:r>
            <a:r>
              <a:rPr sz="900" spc="-5" dirty="0">
                <a:latin typeface="Calibri"/>
                <a:cs typeface="Calibri"/>
              </a:rPr>
              <a:t>заработной плате </a:t>
            </a:r>
            <a:r>
              <a:rPr sz="900" dirty="0">
                <a:latin typeface="Calibri"/>
                <a:cs typeface="Calibri"/>
              </a:rPr>
              <a:t>за </a:t>
            </a:r>
            <a:r>
              <a:rPr sz="900" spc="-5" dirty="0">
                <a:latin typeface="Calibri"/>
                <a:cs typeface="Calibri"/>
              </a:rPr>
              <a:t>стаж работы </a:t>
            </a:r>
            <a:r>
              <a:rPr sz="900" dirty="0">
                <a:latin typeface="Calibri"/>
                <a:cs typeface="Calibri"/>
              </a:rPr>
              <a:t>в  </a:t>
            </a:r>
            <a:r>
              <a:rPr sz="900" spc="-5" dirty="0">
                <a:latin typeface="Calibri"/>
                <a:cs typeface="Calibri"/>
              </a:rPr>
              <a:t>данных  районах или  местностях 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b="1" spc="-10" dirty="0">
                <a:latin typeface="Calibri"/>
                <a:cs typeface="Calibri"/>
              </a:rPr>
              <a:t>10%  </a:t>
            </a:r>
            <a:r>
              <a:rPr sz="900" spc="-10" dirty="0">
                <a:latin typeface="Calibri"/>
                <a:cs typeface="Calibri"/>
              </a:rPr>
              <a:t>по  </a:t>
            </a:r>
            <a:r>
              <a:rPr sz="900" spc="-5" dirty="0">
                <a:latin typeface="Calibri"/>
                <a:cs typeface="Calibri"/>
              </a:rPr>
              <a:t>истечении  первого  </a:t>
            </a:r>
            <a:r>
              <a:rPr sz="900" spc="-5" dirty="0" err="1">
                <a:latin typeface="Calibri"/>
                <a:cs typeface="Calibri"/>
              </a:rPr>
              <a:t>года</a:t>
            </a:r>
            <a:r>
              <a:rPr sz="900" spc="-5" dirty="0">
                <a:latin typeface="Calibri"/>
                <a:cs typeface="Calibri"/>
              </a:rPr>
              <a:t>  </a:t>
            </a:r>
            <a:r>
              <a:rPr sz="900" spc="-5" dirty="0" err="1" smtClean="0">
                <a:latin typeface="Calibri"/>
                <a:cs typeface="Calibri"/>
              </a:rPr>
              <a:t>работы</a:t>
            </a:r>
            <a:r>
              <a:rPr lang="ru-RU" sz="900" spc="-5" dirty="0" smtClean="0">
                <a:latin typeface="Calibri"/>
                <a:cs typeface="Calibri"/>
              </a:rPr>
              <a:t> </a:t>
            </a:r>
            <a:r>
              <a:rPr sz="900" spc="-65" dirty="0" smtClean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с</a:t>
            </a:r>
          </a:p>
          <a:p>
            <a:pPr marL="12700" algn="just">
              <a:lnSpc>
                <a:spcPts val="1065"/>
              </a:lnSpc>
              <a:spcBef>
                <a:spcPts val="25"/>
              </a:spcBef>
            </a:pPr>
            <a:r>
              <a:rPr lang="ru-RU" sz="9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900" i="1" dirty="0" smtClean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900" i="1" dirty="0" smtClean="0">
                <a:solidFill>
                  <a:srgbClr val="FF0000"/>
                </a:solidFill>
                <a:latin typeface="Calibri"/>
                <a:cs typeface="Calibri"/>
              </a:rPr>
              <a:t>    </a:t>
            </a:r>
            <a:r>
              <a:rPr sz="1350" spc="-7" baseline="3086" dirty="0">
                <a:latin typeface="Calibri"/>
                <a:cs typeface="Calibri"/>
              </a:rPr>
              <a:t>увеличением  на  </a:t>
            </a:r>
            <a:r>
              <a:rPr sz="1350" b="1" spc="-15" baseline="3086" dirty="0">
                <a:latin typeface="Calibri"/>
                <a:cs typeface="Calibri"/>
              </a:rPr>
              <a:t>10% </a:t>
            </a:r>
            <a:r>
              <a:rPr sz="1350" spc="-7" baseline="3086" dirty="0">
                <a:latin typeface="Calibri"/>
                <a:cs typeface="Calibri"/>
              </a:rPr>
              <a:t>за  каждые последующие </a:t>
            </a:r>
            <a:r>
              <a:rPr sz="1350" baseline="3086" dirty="0">
                <a:latin typeface="Calibri"/>
                <a:cs typeface="Calibri"/>
              </a:rPr>
              <a:t>два </a:t>
            </a:r>
            <a:r>
              <a:rPr sz="1350" spc="-15" baseline="3086" dirty="0">
                <a:latin typeface="Calibri"/>
                <a:cs typeface="Calibri"/>
              </a:rPr>
              <a:t>года  работы,  </a:t>
            </a:r>
            <a:r>
              <a:rPr sz="1350" spc="-7" baseline="3086" dirty="0">
                <a:latin typeface="Calibri"/>
                <a:cs typeface="Calibri"/>
              </a:rPr>
              <a:t>но не </a:t>
            </a:r>
            <a:r>
              <a:rPr sz="1350" spc="187" baseline="3086" dirty="0">
                <a:latin typeface="Calibri"/>
                <a:cs typeface="Calibri"/>
              </a:rPr>
              <a:t> </a:t>
            </a:r>
            <a:r>
              <a:rPr sz="1350" spc="-7" baseline="3086" dirty="0">
                <a:latin typeface="Calibri"/>
                <a:cs typeface="Calibri"/>
              </a:rPr>
              <a:t>выше</a:t>
            </a:r>
            <a:endParaRPr sz="1350" baseline="3086" dirty="0">
              <a:latin typeface="Calibri"/>
              <a:cs typeface="Calibri"/>
            </a:endParaRPr>
          </a:p>
          <a:p>
            <a:pPr marL="179705" algn="just">
              <a:lnSpc>
                <a:spcPts val="1065"/>
              </a:lnSpc>
            </a:pPr>
            <a:r>
              <a:rPr sz="900" b="1" spc="-5" dirty="0">
                <a:latin typeface="Calibri"/>
                <a:cs typeface="Calibri"/>
              </a:rPr>
              <a:t>30% </a:t>
            </a:r>
            <a:r>
              <a:rPr sz="900" spc="-5" dirty="0">
                <a:latin typeface="Calibri"/>
                <a:cs typeface="Calibri"/>
              </a:rPr>
              <a:t>заработка. Районный </a:t>
            </a:r>
            <a:r>
              <a:rPr sz="900" dirty="0">
                <a:latin typeface="Calibri"/>
                <a:cs typeface="Calibri"/>
              </a:rPr>
              <a:t>коэффициент –</a:t>
            </a:r>
            <a:r>
              <a:rPr sz="900" spc="-13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30%</a:t>
            </a:r>
            <a:r>
              <a:rPr sz="900" spc="-5" dirty="0"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356235" algn="just">
              <a:lnSpc>
                <a:spcPct val="100000"/>
              </a:lnSpc>
            </a:pP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Ежегодный оплачиваемый отпуск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b="1" spc="-5" dirty="0">
                <a:latin typeface="Calibri"/>
                <a:cs typeface="Calibri"/>
              </a:rPr>
              <a:t>50</a:t>
            </a:r>
            <a:r>
              <a:rPr sz="900" b="1" spc="-4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к.д.</a:t>
            </a:r>
            <a:endParaRPr sz="900" dirty="0">
              <a:latin typeface="Calibri"/>
              <a:cs typeface="Calibri"/>
            </a:endParaRPr>
          </a:p>
          <a:p>
            <a:pPr marL="179705" marR="5080" indent="177800" algn="just">
              <a:lnSpc>
                <a:spcPct val="100000"/>
              </a:lnSpc>
            </a:pP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Компенсируемый</a:t>
            </a:r>
            <a:r>
              <a:rPr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социальный </a:t>
            </a:r>
            <a:r>
              <a:rPr sz="900" i="1" spc="-5" dirty="0" err="1">
                <a:solidFill>
                  <a:srgbClr val="FF0000"/>
                </a:solidFill>
                <a:latin typeface="Calibri"/>
                <a:cs typeface="Calibri"/>
              </a:rPr>
              <a:t>пакет</a:t>
            </a: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900" i="1" dirty="0" smtClean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900" i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b="1" i="1" spc="-10" dirty="0" smtClean="0">
                <a:latin typeface="Calibri"/>
                <a:cs typeface="Calibri"/>
              </a:rPr>
              <a:t>1</a:t>
            </a:r>
            <a:r>
              <a:rPr lang="ru-RU" sz="900" b="1" i="1" spc="-10" dirty="0" smtClean="0">
                <a:latin typeface="Calibri"/>
                <a:cs typeface="Calibri"/>
              </a:rPr>
              <a:t>3</a:t>
            </a:r>
            <a:r>
              <a:rPr sz="900" b="1" i="1" spc="-10" dirty="0" smtClean="0">
                <a:latin typeface="Calibri"/>
                <a:cs typeface="Calibri"/>
              </a:rPr>
              <a:t> </a:t>
            </a:r>
            <a:r>
              <a:rPr lang="ru-RU" sz="900" b="1" i="1" spc="-10" dirty="0" smtClean="0">
                <a:latin typeface="Calibri"/>
                <a:cs typeface="Calibri"/>
              </a:rPr>
              <a:t>800</a:t>
            </a:r>
            <a:r>
              <a:rPr sz="900" b="1" i="1" spc="-5" dirty="0" smtClean="0">
                <a:latin typeface="Calibri"/>
                <a:cs typeface="Calibri"/>
              </a:rPr>
              <a:t> </a:t>
            </a:r>
            <a:r>
              <a:rPr lang="ru-RU" sz="900" i="1" spc="-5" dirty="0" smtClean="0">
                <a:latin typeface="Calibri"/>
                <a:cs typeface="Calibri"/>
              </a:rPr>
              <a:t>руб.</a:t>
            </a:r>
            <a:r>
              <a:rPr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ru-RU" sz="900" i="1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79705" marR="5080" indent="177800" algn="just">
              <a:lnSpc>
                <a:spcPct val="100000"/>
              </a:lnSpc>
            </a:pPr>
            <a:r>
              <a:rPr lang="ru-RU" sz="900" i="1" spc="-5" dirty="0" smtClean="0">
                <a:latin typeface="Calibri"/>
                <a:cs typeface="Calibri"/>
              </a:rPr>
              <a:t>(</a:t>
            </a:r>
            <a:r>
              <a:rPr sz="900" i="1" spc="-5" dirty="0" err="1" smtClean="0">
                <a:latin typeface="Calibri"/>
                <a:cs typeface="Calibri"/>
              </a:rPr>
              <a:t>значимые</a:t>
            </a:r>
            <a:r>
              <a:rPr sz="900" i="1" spc="-5" dirty="0" smtClean="0">
                <a:latin typeface="Calibri"/>
                <a:cs typeface="Calibri"/>
              </a:rPr>
              <a:t>  </a:t>
            </a:r>
            <a:r>
              <a:rPr sz="900" i="1" spc="-5" dirty="0">
                <a:latin typeface="Calibri"/>
                <a:cs typeface="Calibri"/>
              </a:rPr>
              <a:t>категории персонала</a:t>
            </a:r>
            <a:r>
              <a:rPr sz="900" spc="-5" dirty="0">
                <a:latin typeface="Calibri"/>
                <a:cs typeface="Calibri"/>
              </a:rPr>
              <a:t>: </a:t>
            </a:r>
            <a:r>
              <a:rPr sz="900" spc="-10" dirty="0">
                <a:latin typeface="Calibri"/>
                <a:cs typeface="Calibri"/>
              </a:rPr>
              <a:t>машинист </a:t>
            </a:r>
            <a:r>
              <a:rPr sz="900" spc="-5" dirty="0">
                <a:latin typeface="Calibri"/>
                <a:cs typeface="Calibri"/>
              </a:rPr>
              <a:t>тепловоза маневровое движение, машинист  электровоза </a:t>
            </a:r>
            <a:r>
              <a:rPr sz="900" spc="-10" dirty="0">
                <a:latin typeface="Calibri"/>
                <a:cs typeface="Calibri"/>
              </a:rPr>
              <a:t>хозяйственное </a:t>
            </a:r>
            <a:r>
              <a:rPr sz="900" spc="-5" dirty="0">
                <a:latin typeface="Calibri"/>
                <a:cs typeface="Calibri"/>
              </a:rPr>
              <a:t>движение. </a:t>
            </a:r>
            <a:endParaRPr lang="ru-RU" sz="900" spc="-5" dirty="0" smtClean="0">
              <a:latin typeface="Calibri"/>
              <a:cs typeface="Calibri"/>
            </a:endParaRPr>
          </a:p>
          <a:p>
            <a:pPr marL="179705" marR="5080" indent="177800" algn="just">
              <a:lnSpc>
                <a:spcPct val="100000"/>
              </a:lnSpc>
            </a:pPr>
            <a:r>
              <a:rPr lang="ru-RU" sz="900" i="1" dirty="0" smtClean="0">
                <a:solidFill>
                  <a:srgbClr val="FF0000"/>
                </a:solidFill>
              </a:rPr>
              <a:t> Компенсация работникам, расходов на оплату стоимости проезда</a:t>
            </a:r>
            <a:r>
              <a:rPr lang="ru-RU" sz="900" dirty="0" smtClean="0"/>
              <a:t> и провоза багажа к месту проведения отпуска на Черноморском побережье Российской Федерации и обратно воздушным транспортом, а также расходов на оплату стоимости проезда и провоза багажа находящихся на их иждивении несовершеннолетних детей до 18 лет – один раз в год.</a:t>
            </a:r>
          </a:p>
          <a:p>
            <a:pPr marL="179705" marR="5080" indent="177800" algn="just">
              <a:lnSpc>
                <a:spcPct val="100000"/>
              </a:lnSpc>
            </a:pP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Компенсация</a:t>
            </a:r>
            <a:r>
              <a:rPr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FF0000"/>
                </a:solidFill>
                <a:latin typeface="Calibri"/>
                <a:cs typeface="Calibri"/>
              </a:rPr>
              <a:t>расходов: </a:t>
            </a:r>
            <a:r>
              <a:rPr sz="900" dirty="0">
                <a:latin typeface="Calibri"/>
                <a:cs typeface="Calibri"/>
              </a:rPr>
              <a:t>за </a:t>
            </a:r>
            <a:r>
              <a:rPr sz="900" spc="-5" dirty="0">
                <a:latin typeface="Calibri"/>
                <a:cs typeface="Calibri"/>
              </a:rPr>
              <a:t>пользование спортивными секциями, </a:t>
            </a:r>
            <a:r>
              <a:rPr sz="900" dirty="0">
                <a:latin typeface="Calibri"/>
                <a:cs typeface="Calibri"/>
              </a:rPr>
              <a:t>клубами  </a:t>
            </a:r>
            <a:r>
              <a:rPr sz="900" spc="-5" dirty="0">
                <a:latin typeface="Calibri"/>
                <a:cs typeface="Calibri"/>
              </a:rPr>
              <a:t>(легкая атлетика, теннис, баскетбол, волейбол, </a:t>
            </a:r>
            <a:r>
              <a:rPr sz="900" dirty="0">
                <a:latin typeface="Calibri"/>
                <a:cs typeface="Calibri"/>
              </a:rPr>
              <a:t>мини </a:t>
            </a:r>
            <a:r>
              <a:rPr sz="900" spc="-5" dirty="0">
                <a:latin typeface="Calibri"/>
                <a:cs typeface="Calibri"/>
              </a:rPr>
              <a:t>футбол, </a:t>
            </a:r>
            <a:r>
              <a:rPr sz="900" dirty="0">
                <a:latin typeface="Calibri"/>
                <a:cs typeface="Calibri"/>
              </a:rPr>
              <a:t>бокс,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карате).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52108" y="361950"/>
            <a:ext cx="2615692" cy="32393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sz="900" i="1" u="sng" spc="-2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Инфраструктура:</a:t>
            </a:r>
            <a:endParaRPr sz="900" i="1" dirty="0">
              <a:latin typeface="Calibri"/>
              <a:cs typeface="Calibri"/>
            </a:endParaRPr>
          </a:p>
          <a:p>
            <a:pPr marL="71755" indent="-59690">
              <a:lnSpc>
                <a:spcPct val="100000"/>
              </a:lnSpc>
              <a:buChar char="-"/>
              <a:tabLst>
                <a:tab pos="72390" algn="l"/>
              </a:tabLst>
            </a:pPr>
            <a:r>
              <a:rPr sz="900" b="1" dirty="0">
                <a:latin typeface="Calibri"/>
                <a:cs typeface="Calibri"/>
              </a:rPr>
              <a:t>2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муниципальных детских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сада.</a:t>
            </a:r>
          </a:p>
          <a:p>
            <a:pPr marL="71755" indent="-59690">
              <a:lnSpc>
                <a:spcPct val="100000"/>
              </a:lnSpc>
              <a:buChar char="-"/>
              <a:tabLst>
                <a:tab pos="72390" algn="l"/>
              </a:tabLst>
            </a:pPr>
            <a:r>
              <a:rPr sz="900" spc="-5" dirty="0">
                <a:latin typeface="Calibri"/>
                <a:cs typeface="Calibri"/>
              </a:rPr>
              <a:t>Среднеобразовательная муниципальная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школа.</a:t>
            </a:r>
          </a:p>
          <a:p>
            <a:pPr marL="97790" indent="-85725">
              <a:lnSpc>
                <a:spcPct val="100000"/>
              </a:lnSpc>
              <a:buChar char="-"/>
              <a:tabLst>
                <a:tab pos="98425" algn="l"/>
              </a:tabLst>
            </a:pPr>
            <a:r>
              <a:rPr sz="900" spc="-5" dirty="0">
                <a:latin typeface="Calibri"/>
                <a:cs typeface="Calibri"/>
              </a:rPr>
              <a:t>Здравпункт.</a:t>
            </a:r>
            <a:endParaRPr sz="900" dirty="0">
              <a:latin typeface="Calibri"/>
              <a:cs typeface="Calibri"/>
            </a:endParaRPr>
          </a:p>
          <a:p>
            <a:pPr marL="71755" indent="-59690">
              <a:lnSpc>
                <a:spcPct val="100000"/>
              </a:lnSpc>
              <a:buChar char="-"/>
              <a:tabLst>
                <a:tab pos="72390" algn="l"/>
              </a:tabLst>
            </a:pPr>
            <a:r>
              <a:rPr sz="900" spc="-5" dirty="0">
                <a:latin typeface="Calibri"/>
                <a:cs typeface="Calibri"/>
              </a:rPr>
              <a:t>Спортивный оздоровительный центр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«Луч».</a:t>
            </a:r>
            <a:endParaRPr sz="900" dirty="0">
              <a:latin typeface="Calibri"/>
              <a:cs typeface="Calibri"/>
            </a:endParaRPr>
          </a:p>
          <a:p>
            <a:pPr marL="71755" indent="-59690">
              <a:lnSpc>
                <a:spcPct val="100000"/>
              </a:lnSpc>
              <a:spcBef>
                <a:spcPts val="100"/>
              </a:spcBef>
              <a:buChar char="-"/>
              <a:tabLst>
                <a:tab pos="72390" algn="l"/>
              </a:tabLst>
            </a:pPr>
            <a:r>
              <a:rPr sz="900" spc="-5" dirty="0">
                <a:latin typeface="Calibri"/>
                <a:cs typeface="Calibri"/>
              </a:rPr>
              <a:t>Дом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 err="1">
                <a:latin typeface="Calibri"/>
                <a:cs typeface="Calibri"/>
              </a:rPr>
              <a:t>культуры</a:t>
            </a:r>
            <a:r>
              <a:rPr sz="900" spc="-5" dirty="0" smtClean="0">
                <a:latin typeface="Calibri"/>
                <a:cs typeface="Calibri"/>
              </a:rPr>
              <a:t>.</a:t>
            </a:r>
            <a:r>
              <a:rPr lang="ru-RU" sz="900" dirty="0">
                <a:cs typeface="Calibri"/>
              </a:rPr>
              <a:t> </a:t>
            </a:r>
            <a:endParaRPr lang="ru-RU" sz="900" dirty="0" smtClean="0">
              <a:cs typeface="Calibri"/>
            </a:endParaRPr>
          </a:p>
          <a:p>
            <a:pPr marL="71755" indent="-59690">
              <a:lnSpc>
                <a:spcPct val="100000"/>
              </a:lnSpc>
              <a:spcBef>
                <a:spcPts val="100"/>
              </a:spcBef>
              <a:buChar char="-"/>
              <a:tabLst>
                <a:tab pos="72390" algn="l"/>
              </a:tabLst>
            </a:pPr>
            <a:r>
              <a:rPr lang="ru-RU" sz="900" b="1" dirty="0" smtClean="0">
                <a:cs typeface="Calibri"/>
              </a:rPr>
              <a:t>3 </a:t>
            </a:r>
            <a:r>
              <a:rPr lang="ru-RU" sz="900" spc="-5" dirty="0">
                <a:cs typeface="Calibri"/>
              </a:rPr>
              <a:t>торговых</a:t>
            </a:r>
            <a:r>
              <a:rPr lang="ru-RU" sz="900" spc="-35" dirty="0">
                <a:cs typeface="Calibri"/>
              </a:rPr>
              <a:t> </a:t>
            </a:r>
            <a:r>
              <a:rPr lang="ru-RU" sz="900" spc="-5" dirty="0">
                <a:cs typeface="Calibri"/>
              </a:rPr>
              <a:t>центра.</a:t>
            </a:r>
            <a:endParaRPr lang="ru-RU" sz="900" dirty="0">
              <a:cs typeface="Calibri"/>
            </a:endParaRPr>
          </a:p>
          <a:p>
            <a:pPr marL="71755" indent="-59690">
              <a:lnSpc>
                <a:spcPct val="100000"/>
              </a:lnSpc>
              <a:spcBef>
                <a:spcPts val="100"/>
              </a:spcBef>
              <a:buChar char="-"/>
              <a:tabLst>
                <a:tab pos="72390" algn="l"/>
              </a:tabLst>
            </a:pPr>
            <a:r>
              <a:rPr lang="ru-RU" sz="900" spc="-5" dirty="0">
                <a:cs typeface="Calibri"/>
              </a:rPr>
              <a:t>Школа</a:t>
            </a:r>
            <a:r>
              <a:rPr lang="ru-RU" sz="900" spc="-20" dirty="0">
                <a:cs typeface="Calibri"/>
              </a:rPr>
              <a:t> </a:t>
            </a:r>
            <a:r>
              <a:rPr lang="ru-RU" sz="900" dirty="0">
                <a:cs typeface="Calibri"/>
              </a:rPr>
              <a:t>искусств</a:t>
            </a:r>
            <a:r>
              <a:rPr lang="ru-RU" sz="900" dirty="0" smtClean="0">
                <a:cs typeface="Calibri"/>
              </a:rPr>
              <a:t>.</a:t>
            </a:r>
          </a:p>
          <a:p>
            <a:pPr marL="71755" indent="-59690">
              <a:lnSpc>
                <a:spcPct val="100000"/>
              </a:lnSpc>
              <a:spcBef>
                <a:spcPts val="100"/>
              </a:spcBef>
              <a:tabLst>
                <a:tab pos="72390" algn="l"/>
              </a:tabLst>
            </a:pPr>
            <a:endParaRPr lang="ru-RU" sz="900" b="1" i="1" u="sng" dirty="0" smtClean="0">
              <a:uFill>
                <a:solidFill>
                  <a:srgbClr val="000000"/>
                </a:solidFill>
              </a:uFill>
              <a:cs typeface="Calibri"/>
            </a:endParaRPr>
          </a:p>
          <a:p>
            <a:pPr marL="71755" indent="-59690">
              <a:lnSpc>
                <a:spcPct val="100000"/>
              </a:lnSpc>
              <a:spcBef>
                <a:spcPts val="100"/>
              </a:spcBef>
              <a:tabLst>
                <a:tab pos="72390" algn="l"/>
              </a:tabLst>
            </a:pPr>
            <a:r>
              <a:rPr lang="ru-RU" sz="900" b="1" i="1" u="sng" dirty="0" smtClean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ru-RU" sz="900" b="1" i="1" u="sng" dirty="0">
                <a:uFill>
                  <a:solidFill>
                    <a:srgbClr val="000000"/>
                  </a:solidFill>
                </a:uFill>
                <a:cs typeface="Calibri"/>
              </a:rPr>
              <a:t>В </a:t>
            </a:r>
            <a:r>
              <a:rPr lang="ru-RU" sz="900" b="1" i="1" u="sng" spc="-5" dirty="0">
                <a:uFill>
                  <a:solidFill>
                    <a:srgbClr val="000000"/>
                  </a:solidFill>
                </a:uFill>
                <a:cs typeface="Calibri"/>
              </a:rPr>
              <a:t>случае положительного решения </a:t>
            </a:r>
            <a:r>
              <a:rPr lang="ru-RU" sz="900" b="1" i="1" u="sng" dirty="0">
                <a:uFill>
                  <a:solidFill>
                    <a:srgbClr val="000000"/>
                  </a:solidFill>
                </a:uFill>
                <a:cs typeface="Calibri"/>
              </a:rPr>
              <a:t>к</a:t>
            </a:r>
            <a:r>
              <a:rPr lang="ru-RU" sz="900" b="1" i="1" u="sng" spc="-6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ru-RU" sz="900" b="1" i="1" u="sng" spc="-5" dirty="0" smtClean="0">
                <a:uFill>
                  <a:solidFill>
                    <a:srgbClr val="000000"/>
                  </a:solidFill>
                </a:uFill>
                <a:cs typeface="Calibri"/>
              </a:rPr>
              <a:t>переезду</a:t>
            </a:r>
            <a:r>
              <a:rPr lang="ru-RU" sz="900" u="sng" spc="-5" dirty="0" smtClean="0">
                <a:uFill>
                  <a:solidFill>
                    <a:srgbClr val="000000"/>
                  </a:solidFill>
                </a:uFill>
                <a:cs typeface="Calibri"/>
              </a:rPr>
              <a:t>:</a:t>
            </a:r>
            <a:endParaRPr lang="ru-RU" sz="900" dirty="0">
              <a:cs typeface="Calibri"/>
            </a:endParaRPr>
          </a:p>
          <a:p>
            <a:pPr marL="71755" indent="-59690" algn="just">
              <a:lnSpc>
                <a:spcPct val="100000"/>
              </a:lnSpc>
              <a:spcBef>
                <a:spcPts val="100"/>
              </a:spcBef>
              <a:tabLst>
                <a:tab pos="72390" algn="l"/>
              </a:tabLst>
            </a:pPr>
            <a:r>
              <a:rPr lang="ru-RU" sz="900" spc="-5" dirty="0" smtClean="0">
                <a:cs typeface="Calibri"/>
              </a:rPr>
              <a:t>    При </a:t>
            </a:r>
            <a:r>
              <a:rPr lang="ru-RU" sz="900" spc="-5" dirty="0">
                <a:cs typeface="Calibri"/>
              </a:rPr>
              <a:t>наличии свободного жилищного</a:t>
            </a:r>
            <a:r>
              <a:rPr lang="ru-RU" sz="900" spc="85" dirty="0">
                <a:cs typeface="Calibri"/>
              </a:rPr>
              <a:t> </a:t>
            </a:r>
            <a:r>
              <a:rPr lang="ru-RU" sz="900" spc="-10" dirty="0">
                <a:cs typeface="Calibri"/>
              </a:rPr>
              <a:t>фонда </a:t>
            </a:r>
            <a:endParaRPr lang="ru-RU" sz="900" spc="-10" dirty="0" smtClean="0">
              <a:cs typeface="Calibri"/>
            </a:endParaRPr>
          </a:p>
          <a:p>
            <a:pPr marL="71755" indent="-59690" algn="just">
              <a:lnSpc>
                <a:spcPct val="100000"/>
              </a:lnSpc>
              <a:spcBef>
                <a:spcPts val="100"/>
              </a:spcBef>
              <a:tabLst>
                <a:tab pos="72390" algn="l"/>
              </a:tabLst>
            </a:pPr>
            <a:r>
              <a:rPr lang="ru-RU" sz="900" spc="-10" dirty="0" smtClean="0">
                <a:cs typeface="Calibri"/>
              </a:rPr>
              <a:t> к</a:t>
            </a:r>
            <a:r>
              <a:rPr lang="ru-RU" sz="900" spc="5" dirty="0" smtClean="0">
                <a:cs typeface="Calibri"/>
              </a:rPr>
              <a:t>о</a:t>
            </a:r>
            <a:r>
              <a:rPr lang="ru-RU" sz="900" dirty="0" smtClean="0">
                <a:cs typeface="Calibri"/>
              </a:rPr>
              <a:t>м</a:t>
            </a:r>
            <a:r>
              <a:rPr lang="ru-RU" sz="900" spc="-15" dirty="0" smtClean="0">
                <a:cs typeface="Calibri"/>
              </a:rPr>
              <a:t>п</a:t>
            </a:r>
            <a:r>
              <a:rPr lang="ru-RU" sz="900" dirty="0" smtClean="0">
                <a:cs typeface="Calibri"/>
              </a:rPr>
              <a:t>а</a:t>
            </a:r>
            <a:r>
              <a:rPr lang="ru-RU" sz="900" spc="-15" dirty="0" smtClean="0">
                <a:cs typeface="Calibri"/>
              </a:rPr>
              <a:t>н</a:t>
            </a:r>
            <a:r>
              <a:rPr lang="ru-RU" sz="900" dirty="0" smtClean="0">
                <a:cs typeface="Calibri"/>
              </a:rPr>
              <a:t>ии – в</a:t>
            </a:r>
            <a:r>
              <a:rPr lang="ru-RU" sz="900" spc="-10" dirty="0" smtClean="0">
                <a:cs typeface="Calibri"/>
              </a:rPr>
              <a:t>о</a:t>
            </a:r>
            <a:r>
              <a:rPr lang="ru-RU" sz="900" dirty="0" smtClean="0">
                <a:cs typeface="Calibri"/>
              </a:rPr>
              <a:t>змо</a:t>
            </a:r>
            <a:r>
              <a:rPr lang="ru-RU" sz="900" spc="-10" dirty="0" smtClean="0">
                <a:cs typeface="Calibri"/>
              </a:rPr>
              <a:t>ж</a:t>
            </a:r>
            <a:r>
              <a:rPr lang="ru-RU" sz="900" dirty="0" smtClean="0">
                <a:cs typeface="Calibri"/>
              </a:rPr>
              <a:t>н</a:t>
            </a:r>
            <a:r>
              <a:rPr lang="ru-RU" sz="900" spc="-10" dirty="0" smtClean="0">
                <a:cs typeface="Calibri"/>
              </a:rPr>
              <a:t>о</a:t>
            </a:r>
            <a:r>
              <a:rPr lang="ru-RU" sz="900" dirty="0" smtClean="0">
                <a:cs typeface="Calibri"/>
              </a:rPr>
              <a:t>с</a:t>
            </a:r>
            <a:r>
              <a:rPr lang="ru-RU" sz="900" spc="-5" dirty="0" smtClean="0">
                <a:cs typeface="Calibri"/>
              </a:rPr>
              <a:t>т</a:t>
            </a:r>
            <a:r>
              <a:rPr lang="ru-RU" sz="900" dirty="0" smtClean="0">
                <a:cs typeface="Calibri"/>
              </a:rPr>
              <a:t>ь п</a:t>
            </a:r>
            <a:r>
              <a:rPr lang="ru-RU" sz="900" spc="-5" dirty="0" smtClean="0">
                <a:cs typeface="Calibri"/>
              </a:rPr>
              <a:t>ред</a:t>
            </a:r>
            <a:r>
              <a:rPr lang="ru-RU" sz="900" spc="5" dirty="0" smtClean="0">
                <a:cs typeface="Calibri"/>
              </a:rPr>
              <a:t>о</a:t>
            </a:r>
            <a:r>
              <a:rPr lang="ru-RU" sz="900" dirty="0" smtClean="0">
                <a:cs typeface="Calibri"/>
              </a:rPr>
              <a:t>с</a:t>
            </a:r>
            <a:r>
              <a:rPr lang="ru-RU" sz="900" spc="-15" dirty="0" smtClean="0">
                <a:cs typeface="Calibri"/>
              </a:rPr>
              <a:t>т</a:t>
            </a:r>
            <a:r>
              <a:rPr lang="ru-RU" sz="900" dirty="0" smtClean="0">
                <a:cs typeface="Calibri"/>
              </a:rPr>
              <a:t>авл</a:t>
            </a:r>
            <a:r>
              <a:rPr lang="ru-RU" sz="900" spc="-10" dirty="0" smtClean="0">
                <a:cs typeface="Calibri"/>
              </a:rPr>
              <a:t>е</a:t>
            </a:r>
            <a:r>
              <a:rPr lang="ru-RU" sz="900" dirty="0" smtClean="0">
                <a:cs typeface="Calibri"/>
              </a:rPr>
              <a:t>н</a:t>
            </a:r>
            <a:r>
              <a:rPr lang="ru-RU" sz="900" spc="-10" dirty="0" smtClean="0">
                <a:cs typeface="Calibri"/>
              </a:rPr>
              <a:t>и</a:t>
            </a:r>
            <a:r>
              <a:rPr lang="ru-RU" sz="900" dirty="0" smtClean="0">
                <a:cs typeface="Calibri"/>
              </a:rPr>
              <a:t>я </a:t>
            </a:r>
          </a:p>
          <a:p>
            <a:pPr marL="71755" indent="-59690" algn="just">
              <a:lnSpc>
                <a:spcPct val="100000"/>
              </a:lnSpc>
              <a:spcBef>
                <a:spcPts val="100"/>
              </a:spcBef>
              <a:tabLst>
                <a:tab pos="72390" algn="l"/>
              </a:tabLst>
            </a:pPr>
            <a:r>
              <a:rPr lang="ru-RU" sz="900" spc="-5" dirty="0" smtClean="0">
                <a:cs typeface="Calibri"/>
              </a:rPr>
              <a:t> служебной</a:t>
            </a:r>
            <a:r>
              <a:rPr lang="ru-RU" sz="900" spc="-25" dirty="0" smtClean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квартиры.</a:t>
            </a:r>
          </a:p>
          <a:p>
            <a:pPr marL="71755" indent="-59690" algn="just">
              <a:lnSpc>
                <a:spcPct val="100000"/>
              </a:lnSpc>
              <a:spcBef>
                <a:spcPts val="100"/>
              </a:spcBef>
              <a:tabLst>
                <a:tab pos="72390" algn="l"/>
              </a:tabLst>
            </a:pPr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     Стоимость аренды</a:t>
            </a:r>
            <a:r>
              <a:rPr lang="ru-RU" sz="900" i="1" spc="1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жилья:</a:t>
            </a:r>
          </a:p>
          <a:p>
            <a:pPr marL="71755" indent="-59690" algn="just">
              <a:lnSpc>
                <a:spcPct val="100000"/>
              </a:lnSpc>
              <a:spcBef>
                <a:spcPts val="100"/>
              </a:spcBef>
              <a:tabLst>
                <a:tab pos="72390" algn="l"/>
              </a:tabLst>
            </a:pPr>
            <a:r>
              <a:rPr lang="ru-RU" sz="900" dirty="0" smtClean="0">
                <a:cs typeface="Calibri"/>
              </a:rPr>
              <a:t> </a:t>
            </a:r>
            <a:r>
              <a:rPr lang="ru-RU" sz="900" i="1" spc="-5" dirty="0" smtClean="0">
                <a:cs typeface="Calibri"/>
              </a:rPr>
              <a:t>благоустроенное </a:t>
            </a:r>
            <a:r>
              <a:rPr lang="ru-RU" sz="900" i="1" dirty="0" smtClean="0">
                <a:cs typeface="Calibri"/>
              </a:rPr>
              <a:t>– </a:t>
            </a:r>
            <a:r>
              <a:rPr lang="ru-RU" sz="900" i="1" spc="-5" dirty="0" smtClean="0">
                <a:cs typeface="Calibri"/>
              </a:rPr>
              <a:t>от </a:t>
            </a:r>
            <a:r>
              <a:rPr lang="ru-RU" sz="900" b="1" i="1" spc="-5" dirty="0" smtClean="0">
                <a:cs typeface="Calibri"/>
              </a:rPr>
              <a:t>15 000 </a:t>
            </a:r>
            <a:r>
              <a:rPr lang="ru-RU" sz="900" i="1" dirty="0" smtClean="0">
                <a:cs typeface="Calibri"/>
              </a:rPr>
              <a:t>руб.                  </a:t>
            </a:r>
          </a:p>
          <a:p>
            <a:pPr marL="71755" indent="-59690" algn="just">
              <a:lnSpc>
                <a:spcPct val="100000"/>
              </a:lnSpc>
              <a:spcBef>
                <a:spcPts val="100"/>
              </a:spcBef>
              <a:tabLst>
                <a:tab pos="72390" algn="l"/>
              </a:tabLst>
            </a:pPr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     Стоимость приобретения жилья</a:t>
            </a:r>
            <a:r>
              <a:rPr lang="ru-RU" sz="900" i="1" dirty="0" smtClean="0">
                <a:solidFill>
                  <a:srgbClr val="FF0000"/>
                </a:solidFill>
                <a:cs typeface="Calibri"/>
              </a:rPr>
              <a:t>: </a:t>
            </a:r>
          </a:p>
          <a:p>
            <a:pPr marL="71755" indent="-59690" algn="just">
              <a:lnSpc>
                <a:spcPct val="100000"/>
              </a:lnSpc>
              <a:spcBef>
                <a:spcPts val="100"/>
              </a:spcBef>
              <a:tabLst>
                <a:tab pos="72390" algn="l"/>
              </a:tabLst>
            </a:pPr>
            <a:r>
              <a:rPr lang="ru-RU" sz="900" i="1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ru-RU" sz="900" i="1" dirty="0" smtClean="0">
                <a:cs typeface="Calibri"/>
              </a:rPr>
              <a:t>1 – комн. Квартира - от </a:t>
            </a:r>
            <a:r>
              <a:rPr lang="ru-RU" sz="900" b="1" i="1" dirty="0" smtClean="0">
                <a:cs typeface="Calibri"/>
              </a:rPr>
              <a:t>1 500 000 </a:t>
            </a:r>
            <a:r>
              <a:rPr lang="ru-RU" sz="900" i="1" dirty="0" smtClean="0">
                <a:cs typeface="Calibri"/>
              </a:rPr>
              <a:t>руб.                            </a:t>
            </a:r>
          </a:p>
          <a:p>
            <a:pPr marL="71755" indent="-59690" algn="just">
              <a:lnSpc>
                <a:spcPct val="100000"/>
              </a:lnSpc>
              <a:spcBef>
                <a:spcPts val="100"/>
              </a:spcBef>
              <a:tabLst>
                <a:tab pos="72390" algn="l"/>
              </a:tabLst>
            </a:pPr>
            <a:endParaRPr lang="ru-RU" sz="900" dirty="0" smtClean="0">
              <a:cs typeface="Calibri"/>
            </a:endParaRPr>
          </a:p>
          <a:p>
            <a:pPr marL="71755" indent="-59690" algn="just">
              <a:lnSpc>
                <a:spcPct val="100000"/>
              </a:lnSpc>
              <a:spcBef>
                <a:spcPts val="100"/>
              </a:spcBef>
              <a:tabLst>
                <a:tab pos="72390" algn="l"/>
              </a:tabLst>
            </a:pPr>
            <a:r>
              <a:rPr lang="ru-RU" sz="900" dirty="0" smtClean="0">
                <a:cs typeface="Calibri"/>
              </a:rPr>
              <a:t>    </a:t>
            </a:r>
            <a:r>
              <a:rPr lang="ru-RU" sz="900" i="1" dirty="0" smtClean="0">
                <a:solidFill>
                  <a:srgbClr val="FF0000"/>
                </a:solidFill>
                <a:cs typeface="Calibri"/>
              </a:rPr>
              <a:t>Возмещение </a:t>
            </a:r>
            <a:r>
              <a:rPr lang="ru-RU" sz="900" dirty="0" smtClean="0">
                <a:cs typeface="Calibri"/>
              </a:rPr>
              <a:t>расходов при переезде на работу в другую местность в соответствии со ст. 169 ТК РФ. </a:t>
            </a:r>
          </a:p>
          <a:p>
            <a:pPr marL="86995" marR="730885" indent="-74930" algn="just">
              <a:lnSpc>
                <a:spcPct val="100000"/>
              </a:lnSpc>
            </a:pPr>
            <a:endParaRPr lang="ru-RU" sz="900" dirty="0">
              <a:cs typeface="Calibri"/>
            </a:endParaRPr>
          </a:p>
          <a:p>
            <a:pPr marL="71755" indent="-59690">
              <a:lnSpc>
                <a:spcPct val="100000"/>
              </a:lnSpc>
              <a:buChar char="-"/>
              <a:tabLst>
                <a:tab pos="72390" algn="l"/>
              </a:tabLst>
            </a:pPr>
            <a:endParaRPr sz="9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24600" y="2973347"/>
            <a:ext cx="2543175" cy="42832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86995" marR="730885" indent="-74930" algn="just">
              <a:lnSpc>
                <a:spcPct val="100000"/>
              </a:lnSpc>
            </a:pPr>
            <a:endParaRPr lang="ru-RU" sz="900" i="1" dirty="0">
              <a:cs typeface="Calibri"/>
            </a:endParaRPr>
          </a:p>
          <a:p>
            <a:pPr marL="90170" algn="just"/>
            <a:endParaRPr lang="ru-RU" sz="900" dirty="0">
              <a:cs typeface="Calibri"/>
            </a:endParaRPr>
          </a:p>
          <a:p>
            <a:pPr marL="90170">
              <a:lnSpc>
                <a:spcPct val="100000"/>
              </a:lnSpc>
            </a:pPr>
            <a:endParaRPr sz="900" dirty="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201" y="3257550"/>
            <a:ext cx="2333242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46520" y="3333750"/>
            <a:ext cx="2514600" cy="144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67000" y="483500"/>
            <a:ext cx="3505200" cy="17072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52425"/>
          </a:xfrm>
          <a:custGeom>
            <a:avLst/>
            <a:gdLst/>
            <a:ahLst/>
            <a:cxnLst/>
            <a:rect l="l" t="t" r="r" b="b"/>
            <a:pathLst>
              <a:path w="9144000" h="352425">
                <a:moveTo>
                  <a:pt x="0" y="352259"/>
                </a:moveTo>
                <a:lnTo>
                  <a:pt x="9144000" y="352259"/>
                </a:lnTo>
                <a:lnTo>
                  <a:pt x="9144000" y="0"/>
                </a:lnTo>
                <a:lnTo>
                  <a:pt x="0" y="0"/>
                </a:lnTo>
                <a:lnTo>
                  <a:pt x="0" y="352259"/>
                </a:lnTo>
                <a:close/>
              </a:path>
            </a:pathLst>
          </a:custGeom>
          <a:solidFill>
            <a:srgbClr val="BEC5CE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Эксплуатационное локомотивное депо Советская Гавань</a:t>
            </a:r>
            <a:endParaRPr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73752"/>
            <a:ext cx="9144000" cy="269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9328" y="4992622"/>
            <a:ext cx="85344" cy="85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80368"/>
            <a:ext cx="9144000" cy="263525"/>
          </a:xfrm>
          <a:custGeom>
            <a:avLst/>
            <a:gdLst/>
            <a:ahLst/>
            <a:cxnLst/>
            <a:rect l="l" t="t" r="r" b="b"/>
            <a:pathLst>
              <a:path w="9144000" h="263525">
                <a:moveTo>
                  <a:pt x="0" y="263131"/>
                </a:moveTo>
                <a:lnTo>
                  <a:pt x="9144000" y="263131"/>
                </a:lnTo>
                <a:lnTo>
                  <a:pt x="9144000" y="0"/>
                </a:lnTo>
                <a:lnTo>
                  <a:pt x="0" y="0"/>
                </a:lnTo>
                <a:lnTo>
                  <a:pt x="0" y="263131"/>
                </a:lnTo>
                <a:close/>
              </a:path>
            </a:pathLst>
          </a:custGeom>
          <a:solidFill>
            <a:srgbClr val="BEC5CE"/>
          </a:solidFill>
        </p:spPr>
        <p:txBody>
          <a:bodyPr wrap="square" lIns="0" tIns="0" rIns="0" bIns="0" rtlCol="0" anchor="ctr"/>
          <a:lstStyle/>
          <a:p>
            <a:r>
              <a:rPr lang="ru-RU" sz="1200" b="1" i="1" dirty="0" smtClean="0">
                <a:latin typeface="Calibri" pitchFamily="34" charset="0"/>
                <a:cs typeface="Calibri" pitchFamily="34" charset="0"/>
              </a:rPr>
              <a:t> Контактный телефон: 8 914 372 87 45 Копылов Евгений Юрьевич </a:t>
            </a:r>
            <a:r>
              <a:rPr lang="ru-RU" sz="900" b="1" i="1" dirty="0" smtClean="0"/>
              <a:t>(заместитель начальника депо по кадрам и социальным вопросам)</a:t>
            </a:r>
            <a:endParaRPr lang="ru-RU" sz="900" b="1" i="1" dirty="0"/>
          </a:p>
        </p:txBody>
      </p:sp>
      <p:sp>
        <p:nvSpPr>
          <p:cNvPr id="8" name="object 8"/>
          <p:cNvSpPr/>
          <p:nvPr/>
        </p:nvSpPr>
        <p:spPr>
          <a:xfrm>
            <a:off x="0" y="352259"/>
            <a:ext cx="9144000" cy="4505491"/>
          </a:xfrm>
          <a:custGeom>
            <a:avLst/>
            <a:gdLst/>
            <a:ahLst/>
            <a:cxnLst/>
            <a:rect l="l" t="t" r="r" b="b"/>
            <a:pathLst>
              <a:path w="9144000" h="923925">
                <a:moveTo>
                  <a:pt x="0" y="923328"/>
                </a:moveTo>
                <a:lnTo>
                  <a:pt x="9144000" y="923328"/>
                </a:lnTo>
                <a:lnTo>
                  <a:pt x="9144000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62950" y="4945850"/>
            <a:ext cx="406273" cy="1345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00400" y="361950"/>
            <a:ext cx="26708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spc="-2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Инфраструктура:</a:t>
            </a:r>
            <a:endParaRPr sz="900" dirty="0">
              <a:latin typeface="Calibri"/>
              <a:cs typeface="Calibri"/>
            </a:endParaRPr>
          </a:p>
          <a:p>
            <a:pPr marL="74295" indent="-60960">
              <a:lnSpc>
                <a:spcPct val="100000"/>
              </a:lnSpc>
              <a:buChar char="-"/>
              <a:tabLst>
                <a:tab pos="74295" algn="l"/>
              </a:tabLst>
            </a:pPr>
            <a:r>
              <a:rPr sz="900" b="1" dirty="0">
                <a:latin typeface="Calibri"/>
                <a:cs typeface="Calibri"/>
              </a:rPr>
              <a:t>7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муниципальных детских</a:t>
            </a:r>
            <a:r>
              <a:rPr sz="900" spc="-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садов.</a:t>
            </a:r>
          </a:p>
          <a:p>
            <a:pPr marL="74295" indent="-60960">
              <a:lnSpc>
                <a:spcPct val="100000"/>
              </a:lnSpc>
              <a:buChar char="-"/>
              <a:tabLst>
                <a:tab pos="74295" algn="l"/>
              </a:tabLst>
            </a:pPr>
            <a:r>
              <a:rPr sz="900" b="1" dirty="0">
                <a:latin typeface="Calibri"/>
                <a:cs typeface="Calibri"/>
              </a:rPr>
              <a:t>3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средних образовательных муниципальных</a:t>
            </a:r>
            <a:r>
              <a:rPr sz="900" spc="1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школы.</a:t>
            </a:r>
          </a:p>
          <a:p>
            <a:pPr marL="74295" indent="-60960">
              <a:lnSpc>
                <a:spcPct val="100000"/>
              </a:lnSpc>
              <a:buChar char="-"/>
              <a:tabLst>
                <a:tab pos="74295" algn="l"/>
              </a:tabLst>
            </a:pPr>
            <a:r>
              <a:rPr sz="900" spc="-5" dirty="0">
                <a:latin typeface="Calibri"/>
                <a:cs typeface="Calibri"/>
              </a:rPr>
              <a:t>Поликлиника КГБУЗ «ЦРБ»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.</a:t>
            </a:r>
          </a:p>
          <a:p>
            <a:pPr marL="74295" indent="-60960">
              <a:lnSpc>
                <a:spcPct val="100000"/>
              </a:lnSpc>
              <a:buChar char="-"/>
              <a:tabLst>
                <a:tab pos="74295" algn="l"/>
              </a:tabLst>
            </a:pPr>
            <a:r>
              <a:rPr sz="900" spc="-5" dirty="0">
                <a:latin typeface="Calibri"/>
                <a:cs typeface="Calibri"/>
              </a:rPr>
              <a:t>Дом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культуры.</a:t>
            </a:r>
            <a:endParaRPr sz="900" dirty="0">
              <a:latin typeface="Calibri"/>
              <a:cs typeface="Calibri"/>
            </a:endParaRPr>
          </a:p>
          <a:p>
            <a:pPr marL="74295" indent="-60960">
              <a:lnSpc>
                <a:spcPct val="100000"/>
              </a:lnSpc>
              <a:buChar char="-"/>
              <a:tabLst>
                <a:tab pos="74295" algn="l"/>
              </a:tabLst>
            </a:pPr>
            <a:r>
              <a:rPr sz="900" spc="-5" dirty="0">
                <a:latin typeface="Calibri"/>
                <a:cs typeface="Calibri"/>
              </a:rPr>
              <a:t>Дворец спорта </a:t>
            </a:r>
            <a:r>
              <a:rPr sz="900" dirty="0">
                <a:latin typeface="Calibri"/>
                <a:cs typeface="Calibri"/>
              </a:rPr>
              <a:t>: </a:t>
            </a:r>
            <a:r>
              <a:rPr sz="900" spc="-5" dirty="0">
                <a:latin typeface="Calibri"/>
                <a:cs typeface="Calibri"/>
              </a:rPr>
              <a:t>бассейн, фитнес, тренажерный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зал.</a:t>
            </a:r>
          </a:p>
        </p:txBody>
      </p:sp>
      <p:sp>
        <p:nvSpPr>
          <p:cNvPr id="10" name="object 10"/>
          <p:cNvSpPr/>
          <p:nvPr/>
        </p:nvSpPr>
        <p:spPr>
          <a:xfrm>
            <a:off x="6096000" y="3562350"/>
            <a:ext cx="2971799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936" y="361951"/>
            <a:ext cx="2452116" cy="1066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091809" y="430148"/>
            <a:ext cx="2823591" cy="3765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spc="-5" dirty="0" err="1" smtClean="0">
                <a:latin typeface="Calibri"/>
                <a:cs typeface="Calibri"/>
              </a:rPr>
              <a:t>воздушным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транспортом, </a:t>
            </a:r>
            <a:r>
              <a:rPr sz="900" dirty="0">
                <a:latin typeface="Calibri"/>
                <a:cs typeface="Calibri"/>
              </a:rPr>
              <a:t>в </a:t>
            </a:r>
            <a:r>
              <a:rPr sz="900" spc="-5" dirty="0">
                <a:latin typeface="Calibri"/>
                <a:cs typeface="Calibri"/>
              </a:rPr>
              <a:t>том числе </a:t>
            </a:r>
            <a:r>
              <a:rPr sz="900" dirty="0">
                <a:latin typeface="Calibri"/>
                <a:cs typeface="Calibri"/>
              </a:rPr>
              <a:t>и  </a:t>
            </a:r>
            <a:r>
              <a:rPr sz="900" spc="-5" dirty="0">
                <a:latin typeface="Calibri"/>
                <a:cs typeface="Calibri"/>
              </a:rPr>
              <a:t>находящимся </a:t>
            </a:r>
            <a:r>
              <a:rPr sz="900" spc="-10" dirty="0">
                <a:latin typeface="Calibri"/>
                <a:cs typeface="Calibri"/>
              </a:rPr>
              <a:t>на </a:t>
            </a:r>
            <a:r>
              <a:rPr sz="900" spc="-5" dirty="0">
                <a:latin typeface="Calibri"/>
                <a:cs typeface="Calibri"/>
              </a:rPr>
              <a:t>иждивении </a:t>
            </a:r>
            <a:r>
              <a:rPr sz="900" spc="-5" dirty="0" err="1">
                <a:latin typeface="Calibri"/>
                <a:cs typeface="Calibri"/>
              </a:rPr>
              <a:t>несовершеннолетних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детей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 </a:t>
            </a:r>
            <a:r>
              <a:rPr sz="900" spc="-5" dirty="0">
                <a:latin typeface="Calibri"/>
                <a:cs typeface="Calibri"/>
              </a:rPr>
              <a:t>иных несовершеннолетних лиц </a:t>
            </a:r>
            <a:r>
              <a:rPr sz="900" dirty="0">
                <a:latin typeface="Calibri"/>
                <a:cs typeface="Calibri"/>
              </a:rPr>
              <a:t>в </a:t>
            </a:r>
            <a:r>
              <a:rPr sz="900" spc="-5" dirty="0">
                <a:latin typeface="Calibri"/>
                <a:cs typeface="Calibri"/>
              </a:rPr>
              <a:t>возрасте </a:t>
            </a:r>
            <a:r>
              <a:rPr sz="900" spc="-10" dirty="0">
                <a:latin typeface="Calibri"/>
                <a:cs typeface="Calibri"/>
              </a:rPr>
              <a:t>до </a:t>
            </a:r>
            <a:r>
              <a:rPr sz="900" spc="-5" dirty="0">
                <a:latin typeface="Calibri"/>
                <a:cs typeface="Calibri"/>
              </a:rPr>
              <a:t>18  </a:t>
            </a:r>
            <a:r>
              <a:rPr sz="900" spc="-5" dirty="0" err="1" smtClean="0">
                <a:latin typeface="Calibri"/>
                <a:cs typeface="Calibri"/>
              </a:rPr>
              <a:t>лет</a:t>
            </a:r>
            <a:r>
              <a:rPr sz="900" spc="-5" dirty="0" smtClean="0">
                <a:latin typeface="Calibri"/>
                <a:cs typeface="Calibri"/>
              </a:rPr>
              <a:t>.</a:t>
            </a:r>
            <a:endParaRPr lang="ru-RU" sz="90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  </a:t>
            </a: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Компенсация</a:t>
            </a:r>
            <a:r>
              <a:rPr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расходов:  </a:t>
            </a:r>
            <a:r>
              <a:rPr sz="900" spc="-5" dirty="0">
                <a:latin typeface="Calibri"/>
                <a:cs typeface="Calibri"/>
              </a:rPr>
              <a:t>за  пользование</a:t>
            </a:r>
            <a:r>
              <a:rPr sz="900" spc="-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спортивными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секциями,     </a:t>
            </a:r>
            <a:r>
              <a:rPr sz="900" dirty="0">
                <a:latin typeface="Calibri"/>
                <a:cs typeface="Calibri"/>
              </a:rPr>
              <a:t>клубами     </a:t>
            </a:r>
            <a:r>
              <a:rPr sz="900" spc="-5" dirty="0">
                <a:latin typeface="Calibri"/>
                <a:cs typeface="Calibri"/>
              </a:rPr>
              <a:t>(волейбол,     </a:t>
            </a:r>
            <a:r>
              <a:rPr sz="900" spc="-5" dirty="0" err="1">
                <a:latin typeface="Calibri"/>
                <a:cs typeface="Calibri"/>
              </a:rPr>
              <a:t>тяжелая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175" dirty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атлетика</a:t>
            </a:r>
            <a:r>
              <a:rPr lang="ru-RU" sz="900" spc="-5" dirty="0" smtClean="0">
                <a:latin typeface="Calibri"/>
                <a:cs typeface="Calibri"/>
              </a:rPr>
              <a:t>).</a:t>
            </a:r>
            <a:r>
              <a:rPr lang="ru-RU" sz="900" spc="-5" dirty="0" smtClean="0">
                <a:cs typeface="Calibri"/>
              </a:rPr>
              <a:t> фитнес).</a:t>
            </a:r>
            <a:endParaRPr lang="ru-RU" sz="900" i="1" spc="-5" dirty="0" smtClean="0">
              <a:solidFill>
                <a:srgbClr val="FF0000"/>
              </a:solidFill>
              <a:cs typeface="Calibri"/>
            </a:endParaRPr>
          </a:p>
          <a:p>
            <a:pPr algn="just"/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    </a:t>
            </a:r>
            <a:r>
              <a:rPr lang="ru-RU" sz="900" i="1" dirty="0" smtClean="0">
                <a:solidFill>
                  <a:srgbClr val="FF0000"/>
                </a:solidFill>
              </a:rPr>
              <a:t>Досрочное назначение страховой пенсии </a:t>
            </a:r>
            <a:r>
              <a:rPr lang="ru-RU" sz="900" dirty="0" smtClean="0">
                <a:solidFill>
                  <a:srgbClr val="FF0000"/>
                </a:solidFill>
              </a:rPr>
              <a:t>по </a:t>
            </a:r>
            <a:r>
              <a:rPr lang="ru-RU" sz="900" dirty="0" smtClean="0"/>
              <a:t>старости  мужчинам по достижении возраста </a:t>
            </a:r>
            <a:r>
              <a:rPr lang="ru-RU" sz="900" b="1" dirty="0" smtClean="0"/>
              <a:t>50</a:t>
            </a:r>
            <a:r>
              <a:rPr lang="ru-RU" sz="900" dirty="0" smtClean="0"/>
              <a:t> лет , если они проработали  не менее </a:t>
            </a:r>
            <a:r>
              <a:rPr lang="ru-RU" sz="900" b="1" dirty="0" smtClean="0"/>
              <a:t>20</a:t>
            </a:r>
            <a:r>
              <a:rPr lang="ru-RU" sz="900" dirty="0" smtClean="0"/>
              <a:t> календарных лет в местностях  приравненных к районам Крайнего Севера , во вредных условиях </a:t>
            </a:r>
            <a:r>
              <a:rPr lang="ru-RU" sz="900" b="1" dirty="0" smtClean="0"/>
              <a:t>12,5</a:t>
            </a:r>
            <a:r>
              <a:rPr lang="ru-RU" sz="900" dirty="0" smtClean="0"/>
              <a:t> календарных лет, 25 календарных лет страхового стажа и женщинам  по достижении возраста </a:t>
            </a:r>
            <a:r>
              <a:rPr lang="ru-RU" sz="900" b="1" dirty="0" smtClean="0"/>
              <a:t>50</a:t>
            </a:r>
            <a:r>
              <a:rPr lang="ru-RU" sz="900" dirty="0" smtClean="0"/>
              <a:t> лет, если они проработали  не менее </a:t>
            </a:r>
            <a:r>
              <a:rPr lang="ru-RU" sz="900" b="1" dirty="0" smtClean="0"/>
              <a:t>17</a:t>
            </a:r>
            <a:r>
              <a:rPr lang="ru-RU" sz="900" dirty="0" smtClean="0"/>
              <a:t> календарных лет в местностях  приравненных к районам Крайнего Севера, </a:t>
            </a:r>
            <a:r>
              <a:rPr lang="ru-RU" sz="900" b="1" dirty="0" smtClean="0"/>
              <a:t>20</a:t>
            </a:r>
            <a:r>
              <a:rPr lang="ru-RU" sz="900" dirty="0" smtClean="0"/>
              <a:t> календарных лет страхового стажа, имеющим 2-ух детей.</a:t>
            </a:r>
          </a:p>
          <a:p>
            <a:pPr algn="just"/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    Единовременное пособие </a:t>
            </a:r>
            <a:r>
              <a:rPr lang="ru-RU" sz="900" dirty="0" smtClean="0">
                <a:cs typeface="Calibri"/>
              </a:rPr>
              <a:t>в </a:t>
            </a:r>
            <a:r>
              <a:rPr lang="ru-RU" sz="900" spc="-5" dirty="0" smtClean="0">
                <a:cs typeface="Calibri"/>
              </a:rPr>
              <a:t>размере двух</a:t>
            </a:r>
            <a:r>
              <a:rPr lang="ru-RU" sz="900" spc="120" dirty="0" smtClean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должностных окладов (месячных тарифных ставок) </a:t>
            </a:r>
            <a:r>
              <a:rPr lang="ru-RU" sz="900" dirty="0" smtClean="0">
                <a:cs typeface="Calibri"/>
              </a:rPr>
              <a:t>и  </a:t>
            </a:r>
            <a:r>
              <a:rPr lang="ru-RU" sz="900" spc="-5" dirty="0" smtClean="0">
                <a:cs typeface="Calibri"/>
              </a:rPr>
              <a:t>единовременное пособие </a:t>
            </a:r>
            <a:r>
              <a:rPr lang="ru-RU" sz="900" spc="-10" dirty="0" smtClean="0">
                <a:cs typeface="Calibri"/>
              </a:rPr>
              <a:t>на </a:t>
            </a:r>
            <a:r>
              <a:rPr lang="ru-RU" sz="900" spc="-5" dirty="0" smtClean="0">
                <a:cs typeface="Calibri"/>
              </a:rPr>
              <a:t>каждого прибывающего </a:t>
            </a:r>
            <a:r>
              <a:rPr lang="ru-RU" sz="900" dirty="0" smtClean="0">
                <a:cs typeface="Calibri"/>
              </a:rPr>
              <a:t>с  ним </a:t>
            </a:r>
            <a:r>
              <a:rPr lang="ru-RU" sz="900" spc="-5" dirty="0" smtClean="0">
                <a:cs typeface="Calibri"/>
              </a:rPr>
              <a:t>члена его семьи </a:t>
            </a:r>
            <a:r>
              <a:rPr lang="ru-RU" sz="900" dirty="0" smtClean="0">
                <a:cs typeface="Calibri"/>
              </a:rPr>
              <a:t>в </a:t>
            </a:r>
            <a:r>
              <a:rPr lang="ru-RU" sz="900" spc="-5" dirty="0" smtClean="0">
                <a:cs typeface="Calibri"/>
              </a:rPr>
              <a:t>размере половины  должностного оклада (половины месячной тарифной ставки)работника. Возмещение расходов при переезде на работу в другую местность в соответствии со ст.169 ТК РФ.</a:t>
            </a:r>
          </a:p>
          <a:p>
            <a:pPr marR="5715" algn="r">
              <a:lnSpc>
                <a:spcPct val="100000"/>
              </a:lnSpc>
            </a:pPr>
            <a:endParaRPr lang="ru-RU" sz="900" spc="-5" dirty="0" smtClean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endParaRPr lang="ru-RU" sz="900" spc="-5" dirty="0" smtClean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endParaRPr sz="9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1800" y="2724150"/>
            <a:ext cx="3036570" cy="2090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z="900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Социальный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пакет:</a:t>
            </a:r>
            <a:endParaRPr sz="900" dirty="0">
              <a:latin typeface="Calibri"/>
              <a:cs typeface="Calibri"/>
            </a:endParaRPr>
          </a:p>
          <a:p>
            <a:pPr marL="12700" marR="5080" indent="77470" algn="just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В </a:t>
            </a:r>
            <a:r>
              <a:rPr sz="900" spc="-5" dirty="0">
                <a:latin typeface="Calibri"/>
                <a:cs typeface="Calibri"/>
              </a:rPr>
              <a:t>местностях, приравненных </a:t>
            </a:r>
            <a:r>
              <a:rPr sz="900" dirty="0">
                <a:latin typeface="Calibri"/>
                <a:cs typeface="Calibri"/>
              </a:rPr>
              <a:t>к </a:t>
            </a:r>
            <a:r>
              <a:rPr sz="900" spc="-5" dirty="0">
                <a:latin typeface="Calibri"/>
                <a:cs typeface="Calibri"/>
              </a:rPr>
              <a:t>районам Крайнего </a:t>
            </a:r>
            <a:r>
              <a:rPr sz="900" spc="-10" dirty="0">
                <a:latin typeface="Calibri"/>
                <a:cs typeface="Calibri"/>
              </a:rPr>
              <a:t>Севера  </a:t>
            </a:r>
            <a:r>
              <a:rPr sz="900" spc="-5" dirty="0">
                <a:latin typeface="Calibri"/>
                <a:cs typeface="Calibri"/>
              </a:rPr>
              <a:t>на участках Комсомольского региона выплачивается  процентная </a:t>
            </a:r>
            <a:r>
              <a:rPr sz="900" spc="-10" dirty="0">
                <a:latin typeface="Calibri"/>
                <a:cs typeface="Calibri"/>
              </a:rPr>
              <a:t>надбавка </a:t>
            </a:r>
            <a:r>
              <a:rPr sz="900" dirty="0">
                <a:latin typeface="Calibri"/>
                <a:cs typeface="Calibri"/>
              </a:rPr>
              <a:t>к </a:t>
            </a:r>
            <a:r>
              <a:rPr sz="900" spc="-5" dirty="0">
                <a:latin typeface="Calibri"/>
                <a:cs typeface="Calibri"/>
              </a:rPr>
              <a:t>заработной плате </a:t>
            </a:r>
            <a:r>
              <a:rPr sz="900" dirty="0">
                <a:latin typeface="Calibri"/>
                <a:cs typeface="Calibri"/>
              </a:rPr>
              <a:t>за </a:t>
            </a:r>
            <a:r>
              <a:rPr sz="900" spc="-5" dirty="0">
                <a:latin typeface="Calibri"/>
                <a:cs typeface="Calibri"/>
              </a:rPr>
              <a:t>стаж работы </a:t>
            </a:r>
            <a:r>
              <a:rPr sz="900" dirty="0">
                <a:latin typeface="Calibri"/>
                <a:cs typeface="Calibri"/>
              </a:rPr>
              <a:t>в  </a:t>
            </a:r>
            <a:r>
              <a:rPr sz="900" spc="-5" dirty="0">
                <a:latin typeface="Calibri"/>
                <a:cs typeface="Calibri"/>
              </a:rPr>
              <a:t>данных районах или местностях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b="1" spc="-10" dirty="0">
                <a:latin typeface="Calibri"/>
                <a:cs typeface="Calibri"/>
              </a:rPr>
              <a:t>10%</a:t>
            </a:r>
            <a:r>
              <a:rPr sz="900" b="1" spc="18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по  </a:t>
            </a:r>
            <a:r>
              <a:rPr sz="900" spc="-5" dirty="0">
                <a:latin typeface="Calibri"/>
                <a:cs typeface="Calibri"/>
              </a:rPr>
              <a:t>истечении  первого года работы </a:t>
            </a:r>
            <a:r>
              <a:rPr sz="900" dirty="0">
                <a:latin typeface="Calibri"/>
                <a:cs typeface="Calibri"/>
              </a:rPr>
              <a:t>с </a:t>
            </a:r>
            <a:r>
              <a:rPr sz="900" spc="-5" dirty="0">
                <a:latin typeface="Calibri"/>
                <a:cs typeface="Calibri"/>
              </a:rPr>
              <a:t>увеличением на </a:t>
            </a:r>
            <a:r>
              <a:rPr sz="900" spc="-10" dirty="0">
                <a:latin typeface="Calibri"/>
                <a:cs typeface="Calibri"/>
              </a:rPr>
              <a:t>10% </a:t>
            </a:r>
            <a:r>
              <a:rPr sz="900" spc="-5" dirty="0">
                <a:latin typeface="Calibri"/>
                <a:cs typeface="Calibri"/>
              </a:rPr>
              <a:t>за каждый  последующий </a:t>
            </a:r>
            <a:r>
              <a:rPr sz="900" dirty="0">
                <a:latin typeface="Calibri"/>
                <a:cs typeface="Calibri"/>
              </a:rPr>
              <a:t>год </a:t>
            </a:r>
            <a:r>
              <a:rPr sz="900" spc="-5" dirty="0">
                <a:latin typeface="Calibri"/>
                <a:cs typeface="Calibri"/>
              </a:rPr>
              <a:t>работы, но не более </a:t>
            </a:r>
            <a:r>
              <a:rPr sz="900" b="1" spc="-10" dirty="0">
                <a:latin typeface="Calibri"/>
                <a:cs typeface="Calibri"/>
              </a:rPr>
              <a:t>50%</a:t>
            </a:r>
            <a:r>
              <a:rPr sz="900" b="1" spc="18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заработка.  Районный </a:t>
            </a:r>
            <a:r>
              <a:rPr sz="900" dirty="0">
                <a:latin typeface="Calibri"/>
                <a:cs typeface="Calibri"/>
              </a:rPr>
              <a:t>коэффициент – </a:t>
            </a:r>
            <a:r>
              <a:rPr lang="ru-RU" sz="900" b="1" spc="-5" dirty="0" smtClean="0">
                <a:latin typeface="Calibri"/>
                <a:cs typeface="Calibri"/>
              </a:rPr>
              <a:t>5</a:t>
            </a:r>
            <a:r>
              <a:rPr sz="900" b="1" spc="-5" dirty="0" smtClean="0">
                <a:latin typeface="Calibri"/>
                <a:cs typeface="Calibri"/>
              </a:rPr>
              <a:t>0</a:t>
            </a:r>
            <a:r>
              <a:rPr sz="900" b="1" spc="-95" dirty="0" smtClean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%.</a:t>
            </a:r>
            <a:endParaRPr sz="900" dirty="0">
              <a:latin typeface="Calibri"/>
              <a:cs typeface="Calibri"/>
            </a:endParaRPr>
          </a:p>
          <a:p>
            <a:pPr marL="86995" algn="just">
              <a:lnSpc>
                <a:spcPct val="100000"/>
              </a:lnSpc>
            </a:pP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Ежегодный оплачиваемый отпуск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b="1" spc="-5" dirty="0">
                <a:latin typeface="Calibri"/>
                <a:cs typeface="Calibri"/>
              </a:rPr>
              <a:t>58</a:t>
            </a:r>
            <a:r>
              <a:rPr sz="900" b="1" spc="-4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к.д.</a:t>
            </a:r>
            <a:endParaRPr sz="900" dirty="0">
              <a:latin typeface="Calibri"/>
              <a:cs typeface="Calibri"/>
            </a:endParaRPr>
          </a:p>
          <a:p>
            <a:pPr marL="12700" marR="5080" indent="77470" algn="just">
              <a:lnSpc>
                <a:spcPct val="100000"/>
              </a:lnSpc>
            </a:pP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Бесплатный проезд </a:t>
            </a:r>
            <a:r>
              <a:rPr sz="900" i="1" spc="-10" dirty="0">
                <a:solidFill>
                  <a:srgbClr val="FF0000"/>
                </a:solidFill>
                <a:latin typeface="Calibri"/>
                <a:cs typeface="Calibri"/>
              </a:rPr>
              <a:t>на </a:t>
            </a:r>
            <a:r>
              <a:rPr sz="900" i="1" dirty="0">
                <a:solidFill>
                  <a:srgbClr val="FF0000"/>
                </a:solidFill>
                <a:latin typeface="Calibri"/>
                <a:cs typeface="Calibri"/>
              </a:rPr>
              <a:t>жд </a:t>
            </a: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транспорте по </a:t>
            </a:r>
            <a:r>
              <a:rPr sz="900" i="1" dirty="0">
                <a:solidFill>
                  <a:srgbClr val="FF0000"/>
                </a:solidFill>
                <a:latin typeface="Calibri"/>
                <a:cs typeface="Calibri"/>
              </a:rPr>
              <a:t>РФ </a:t>
            </a:r>
            <a:r>
              <a:rPr sz="900" dirty="0">
                <a:latin typeface="Calibri"/>
                <a:cs typeface="Calibri"/>
              </a:rPr>
              <a:t>и </a:t>
            </a:r>
            <a:r>
              <a:rPr sz="900" spc="-5" dirty="0">
                <a:latin typeface="Calibri"/>
                <a:cs typeface="Calibri"/>
              </a:rPr>
              <a:t>СНГ </a:t>
            </a:r>
            <a:r>
              <a:rPr sz="900" dirty="0">
                <a:latin typeface="Calibri"/>
                <a:cs typeface="Calibri"/>
              </a:rPr>
              <a:t>- 1 </a:t>
            </a:r>
            <a:r>
              <a:rPr sz="900" spc="-10" dirty="0">
                <a:latin typeface="Calibri"/>
                <a:cs typeface="Calibri"/>
              </a:rPr>
              <a:t>раз </a:t>
            </a:r>
            <a:r>
              <a:rPr sz="900" spc="1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 </a:t>
            </a:r>
            <a:r>
              <a:rPr sz="900" spc="-5" dirty="0">
                <a:latin typeface="Calibri"/>
                <a:cs typeface="Calibri"/>
              </a:rPr>
              <a:t>год (в т.ч. детям </a:t>
            </a:r>
            <a:r>
              <a:rPr sz="900" spc="-10" dirty="0">
                <a:latin typeface="Calibri"/>
                <a:cs typeface="Calibri"/>
              </a:rPr>
              <a:t>работника </a:t>
            </a:r>
            <a:r>
              <a:rPr sz="900" dirty="0">
                <a:latin typeface="Calibri"/>
                <a:cs typeface="Calibri"/>
              </a:rPr>
              <a:t>до </a:t>
            </a:r>
            <a:r>
              <a:rPr sz="900" spc="-10" dirty="0">
                <a:latin typeface="Calibri"/>
                <a:cs typeface="Calibri"/>
              </a:rPr>
              <a:t>18 </a:t>
            </a:r>
            <a:r>
              <a:rPr sz="900" spc="-5" dirty="0">
                <a:latin typeface="Calibri"/>
                <a:cs typeface="Calibri"/>
              </a:rPr>
              <a:t>лет). Билет на самолет </a:t>
            </a:r>
            <a:r>
              <a:rPr sz="900" dirty="0">
                <a:latin typeface="Calibri"/>
                <a:cs typeface="Calibri"/>
              </a:rPr>
              <a:t>к  </a:t>
            </a:r>
            <a:r>
              <a:rPr sz="900" spc="-5" dirty="0">
                <a:latin typeface="Calibri"/>
                <a:cs typeface="Calibri"/>
              </a:rPr>
              <a:t>месту отдыха </a:t>
            </a:r>
            <a:r>
              <a:rPr sz="900" dirty="0">
                <a:latin typeface="Calibri"/>
                <a:cs typeface="Calibri"/>
              </a:rPr>
              <a:t>– один </a:t>
            </a:r>
            <a:r>
              <a:rPr sz="900" spc="-5" dirty="0">
                <a:latin typeface="Calibri"/>
                <a:cs typeface="Calibri"/>
              </a:rPr>
              <a:t>раз </a:t>
            </a:r>
            <a:r>
              <a:rPr sz="900" dirty="0">
                <a:latin typeface="Calibri"/>
                <a:cs typeface="Calibri"/>
              </a:rPr>
              <a:t>в два</a:t>
            </a:r>
            <a:r>
              <a:rPr sz="900" spc="-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года.</a:t>
            </a:r>
          </a:p>
          <a:p>
            <a:pPr marL="12700" marR="5080" indent="77470" algn="just">
              <a:lnSpc>
                <a:spcPct val="100000"/>
              </a:lnSpc>
            </a:pP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Компенсация работникам, расходов на оплату </a:t>
            </a:r>
            <a:r>
              <a:rPr sz="900" spc="-5" dirty="0">
                <a:latin typeface="Calibri"/>
                <a:cs typeface="Calibri"/>
              </a:rPr>
              <a:t>стоимости  проезда </a:t>
            </a:r>
            <a:r>
              <a:rPr sz="900" dirty="0">
                <a:latin typeface="Calibri"/>
                <a:cs typeface="Calibri"/>
              </a:rPr>
              <a:t>и </a:t>
            </a:r>
            <a:r>
              <a:rPr sz="900" spc="-5" dirty="0">
                <a:latin typeface="Calibri"/>
                <a:cs typeface="Calibri"/>
              </a:rPr>
              <a:t>провоза багажа </a:t>
            </a:r>
            <a:r>
              <a:rPr sz="900" dirty="0">
                <a:latin typeface="Calibri"/>
                <a:cs typeface="Calibri"/>
              </a:rPr>
              <a:t>к </a:t>
            </a:r>
            <a:r>
              <a:rPr sz="900" spc="-5" dirty="0">
                <a:latin typeface="Calibri"/>
                <a:cs typeface="Calibri"/>
              </a:rPr>
              <a:t>месту проведения отпуска на  Черноморском побережье </a:t>
            </a:r>
            <a:r>
              <a:rPr sz="900" dirty="0">
                <a:latin typeface="Calibri"/>
                <a:cs typeface="Calibri"/>
              </a:rPr>
              <a:t>Российской </a:t>
            </a:r>
            <a:r>
              <a:rPr sz="900" spc="-5" dirty="0" err="1">
                <a:latin typeface="Calibri"/>
                <a:cs typeface="Calibri"/>
              </a:rPr>
              <a:t>Федерации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dirty="0" smtClean="0">
                <a:latin typeface="Calibri"/>
                <a:cs typeface="Calibri"/>
              </a:rPr>
              <a:t>и</a:t>
            </a:r>
            <a:r>
              <a:rPr lang="ru-RU" sz="900" dirty="0" smtClean="0">
                <a:latin typeface="Calibri"/>
                <a:cs typeface="Calibri"/>
              </a:rPr>
              <a:t> обратно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738" y="1581150"/>
            <a:ext cx="3197862" cy="3276600"/>
          </a:xfrm>
          <a:prstGeom prst="rect">
            <a:avLst/>
          </a:prstGeom>
        </p:spPr>
        <p:txBody>
          <a:bodyPr vert="horz" wrap="square" lIns="0" tIns="12700" rIns="0" bIns="0" rtlCol="0" anchor="ctr">
            <a:noAutofit/>
          </a:bodyPr>
          <a:lstStyle/>
          <a:p>
            <a:pPr marL="12700" marR="5080" indent="77470">
              <a:lnSpc>
                <a:spcPct val="100000"/>
              </a:lnSpc>
              <a:spcBef>
                <a:spcPts val="100"/>
              </a:spcBef>
            </a:pPr>
            <a:r>
              <a:rPr sz="900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г.Советская 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Гавань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b="1" spc="-5" dirty="0" err="1">
                <a:latin typeface="Calibri"/>
                <a:cs typeface="Calibri"/>
              </a:rPr>
              <a:t>административный</a:t>
            </a:r>
            <a:r>
              <a:rPr sz="900" spc="-5" dirty="0">
                <a:latin typeface="Calibri"/>
                <a:cs typeface="Calibri"/>
              </a:rPr>
              <a:t> </a:t>
            </a:r>
            <a:endParaRPr lang="ru-RU" sz="900" spc="-5" dirty="0" smtClean="0">
              <a:latin typeface="Calibri"/>
              <a:cs typeface="Calibri"/>
            </a:endParaRPr>
          </a:p>
          <a:p>
            <a:pPr marL="12700" marR="5080" indent="77470">
              <a:lnSpc>
                <a:spcPct val="100000"/>
              </a:lnSpc>
              <a:spcBef>
                <a:spcPts val="100"/>
              </a:spcBef>
            </a:pPr>
            <a:r>
              <a:rPr lang="ru-RU" sz="900" spc="-5" dirty="0" smtClean="0">
                <a:latin typeface="Calibri"/>
                <a:cs typeface="Calibri"/>
              </a:rPr>
              <a:t>Ц</a:t>
            </a:r>
            <a:r>
              <a:rPr sz="900" spc="-5" dirty="0" err="1" smtClean="0">
                <a:latin typeface="Calibri"/>
                <a:cs typeface="Calibri"/>
              </a:rPr>
              <a:t>ентр</a:t>
            </a:r>
            <a:r>
              <a:rPr lang="ru-RU" sz="900" spc="-5" dirty="0" smtClean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Советско</a:t>
            </a:r>
            <a:r>
              <a:rPr lang="ru-RU" sz="900" spc="-5" dirty="0" smtClean="0">
                <a:latin typeface="Calibri"/>
                <a:cs typeface="Calibri"/>
              </a:rPr>
              <a:t> </a:t>
            </a:r>
            <a:r>
              <a:rPr sz="900" spc="-5" dirty="0" smtClean="0">
                <a:latin typeface="Calibri"/>
                <a:cs typeface="Calibri"/>
              </a:rPr>
              <a:t>- </a:t>
            </a:r>
            <a:r>
              <a:rPr sz="900" spc="-5" dirty="0">
                <a:latin typeface="Calibri"/>
                <a:cs typeface="Calibri"/>
              </a:rPr>
              <a:t>Гаванского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района.</a:t>
            </a:r>
          </a:p>
          <a:p>
            <a:pPr marL="86995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Население </a:t>
            </a:r>
            <a:r>
              <a:rPr sz="900" dirty="0">
                <a:latin typeface="Calibri"/>
                <a:cs typeface="Calibri"/>
              </a:rPr>
              <a:t>- </a:t>
            </a:r>
            <a:r>
              <a:rPr sz="900" spc="-5" dirty="0">
                <a:latin typeface="Calibri"/>
                <a:cs typeface="Calibri"/>
              </a:rPr>
              <a:t>23 550</a:t>
            </a:r>
            <a:r>
              <a:rPr sz="900" spc="-5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чел.</a:t>
            </a:r>
            <a:endParaRPr sz="900" dirty="0">
              <a:latin typeface="Calibri"/>
              <a:cs typeface="Calibri"/>
            </a:endParaRPr>
          </a:p>
          <a:p>
            <a:pPr marL="12700" marR="5715" indent="77470" algn="just">
              <a:lnSpc>
                <a:spcPct val="100000"/>
              </a:lnSpc>
              <a:tabLst>
                <a:tab pos="636588" algn="l"/>
                <a:tab pos="1379538" algn="l"/>
                <a:tab pos="2084388" algn="l"/>
                <a:tab pos="2276475" algn="l"/>
                <a:tab pos="2514600" algn="l"/>
              </a:tabLst>
            </a:pPr>
            <a:r>
              <a:rPr sz="900" spc="-5" dirty="0">
                <a:latin typeface="Calibri"/>
                <a:cs typeface="Calibri"/>
              </a:rPr>
              <a:t>Штат</a:t>
            </a:r>
            <a:r>
              <a:rPr sz="900" spc="-15" dirty="0">
                <a:latin typeface="Calibri"/>
                <a:cs typeface="Calibri"/>
              </a:rPr>
              <a:t>н</a:t>
            </a:r>
            <a:r>
              <a:rPr sz="900" dirty="0">
                <a:latin typeface="Calibri"/>
                <a:cs typeface="Calibri"/>
              </a:rPr>
              <a:t>ая	ч</a:t>
            </a:r>
            <a:r>
              <a:rPr sz="900" spc="-10" dirty="0">
                <a:latin typeface="Calibri"/>
                <a:cs typeface="Calibri"/>
              </a:rPr>
              <a:t>и</a:t>
            </a:r>
            <a:r>
              <a:rPr sz="900" dirty="0">
                <a:latin typeface="Calibri"/>
                <a:cs typeface="Calibri"/>
              </a:rPr>
              <a:t>с</a:t>
            </a:r>
            <a:r>
              <a:rPr sz="900" spc="-5" dirty="0">
                <a:latin typeface="Calibri"/>
                <a:cs typeface="Calibri"/>
              </a:rPr>
              <a:t>ле</a:t>
            </a:r>
            <a:r>
              <a:rPr sz="900" dirty="0">
                <a:latin typeface="Calibri"/>
                <a:cs typeface="Calibri"/>
              </a:rPr>
              <a:t>н</a:t>
            </a:r>
            <a:r>
              <a:rPr sz="900" spc="-5" dirty="0">
                <a:latin typeface="Calibri"/>
                <a:cs typeface="Calibri"/>
              </a:rPr>
              <a:t>н</a:t>
            </a:r>
            <a:r>
              <a:rPr sz="900" spc="-10" dirty="0">
                <a:latin typeface="Calibri"/>
                <a:cs typeface="Calibri"/>
              </a:rPr>
              <a:t>о</a:t>
            </a:r>
            <a:r>
              <a:rPr sz="900" dirty="0">
                <a:latin typeface="Calibri"/>
                <a:cs typeface="Calibri"/>
              </a:rPr>
              <a:t>с</a:t>
            </a:r>
            <a:r>
              <a:rPr sz="900" spc="-5" dirty="0">
                <a:latin typeface="Calibri"/>
                <a:cs typeface="Calibri"/>
              </a:rPr>
              <a:t>т</a:t>
            </a:r>
            <a:r>
              <a:rPr sz="900" dirty="0">
                <a:latin typeface="Calibri"/>
                <a:cs typeface="Calibri"/>
              </a:rPr>
              <a:t>ь	</a:t>
            </a:r>
            <a:r>
              <a:rPr sz="900" spc="-5" dirty="0">
                <a:latin typeface="Calibri"/>
                <a:cs typeface="Calibri"/>
              </a:rPr>
              <a:t>р</a:t>
            </a:r>
            <a:r>
              <a:rPr sz="900" dirty="0">
                <a:latin typeface="Calibri"/>
                <a:cs typeface="Calibri"/>
              </a:rPr>
              <a:t>а</a:t>
            </a:r>
            <a:r>
              <a:rPr sz="900" spc="-15" dirty="0">
                <a:latin typeface="Calibri"/>
                <a:cs typeface="Calibri"/>
              </a:rPr>
              <a:t>б</a:t>
            </a:r>
            <a:r>
              <a:rPr sz="900" dirty="0">
                <a:latin typeface="Calibri"/>
                <a:cs typeface="Calibri"/>
              </a:rPr>
              <a:t>о</a:t>
            </a:r>
            <a:r>
              <a:rPr sz="900" spc="-5" dirty="0">
                <a:latin typeface="Calibri"/>
                <a:cs typeface="Calibri"/>
              </a:rPr>
              <a:t>тн</a:t>
            </a:r>
            <a:r>
              <a:rPr sz="900" spc="-10" dirty="0">
                <a:latin typeface="Calibri"/>
                <a:cs typeface="Calibri"/>
              </a:rPr>
              <a:t>и</a:t>
            </a:r>
            <a:r>
              <a:rPr sz="900" dirty="0">
                <a:latin typeface="Calibri"/>
                <a:cs typeface="Calibri"/>
              </a:rPr>
              <a:t>к</a:t>
            </a:r>
            <a:r>
              <a:rPr sz="900" spc="-5" dirty="0">
                <a:latin typeface="Calibri"/>
                <a:cs typeface="Calibri"/>
              </a:rPr>
              <a:t>о</a:t>
            </a:r>
            <a:r>
              <a:rPr sz="900" dirty="0">
                <a:latin typeface="Calibri"/>
                <a:cs typeface="Calibri"/>
              </a:rPr>
              <a:t>в	</a:t>
            </a:r>
            <a:r>
              <a:rPr sz="900" dirty="0" smtClean="0">
                <a:latin typeface="Calibri"/>
                <a:cs typeface="Calibri"/>
              </a:rPr>
              <a:t>–</a:t>
            </a:r>
            <a:endParaRPr lang="ru-RU" sz="900" dirty="0" smtClean="0">
              <a:latin typeface="Calibri"/>
              <a:cs typeface="Calibri"/>
            </a:endParaRPr>
          </a:p>
          <a:p>
            <a:pPr marL="12700" marR="5715" indent="77470" algn="just">
              <a:lnSpc>
                <a:spcPct val="100000"/>
              </a:lnSpc>
              <a:tabLst>
                <a:tab pos="636588" algn="l"/>
                <a:tab pos="1379538" algn="l"/>
                <a:tab pos="2084388" algn="l"/>
                <a:tab pos="2276475" algn="l"/>
                <a:tab pos="2514600" algn="l"/>
              </a:tabLst>
            </a:pPr>
            <a:r>
              <a:rPr sz="900" dirty="0" smtClean="0">
                <a:latin typeface="Calibri"/>
                <a:cs typeface="Calibri"/>
              </a:rPr>
              <a:t>5</a:t>
            </a:r>
            <a:r>
              <a:rPr lang="en-US" sz="900" spc="-15" dirty="0" smtClean="0">
                <a:latin typeface="Calibri"/>
                <a:cs typeface="Calibri"/>
              </a:rPr>
              <a:t>60</a:t>
            </a:r>
            <a:r>
              <a:rPr lang="ru-RU" sz="900" dirty="0" smtClean="0">
                <a:latin typeface="Calibri"/>
                <a:cs typeface="Calibri"/>
              </a:rPr>
              <a:t> </a:t>
            </a:r>
            <a:r>
              <a:rPr sz="900" dirty="0" err="1" smtClean="0">
                <a:latin typeface="Calibri"/>
                <a:cs typeface="Calibri"/>
              </a:rPr>
              <a:t>шт.</a:t>
            </a:r>
            <a:r>
              <a:rPr sz="900" spc="-5" dirty="0" err="1" smtClean="0">
                <a:latin typeface="Calibri"/>
                <a:cs typeface="Calibri"/>
              </a:rPr>
              <a:t>е</a:t>
            </a:r>
            <a:r>
              <a:rPr sz="900" spc="-15" dirty="0" err="1" smtClean="0">
                <a:latin typeface="Calibri"/>
                <a:cs typeface="Calibri"/>
              </a:rPr>
              <a:t>д</a:t>
            </a:r>
            <a:r>
              <a:rPr sz="900" dirty="0">
                <a:latin typeface="Calibri"/>
                <a:cs typeface="Calibri"/>
              </a:rPr>
              <a:t>.  </a:t>
            </a:r>
            <a:r>
              <a:rPr sz="900" spc="-5" dirty="0">
                <a:latin typeface="Calibri"/>
                <a:cs typeface="Calibri"/>
              </a:rPr>
              <a:t>(работников локомотивных бригад </a:t>
            </a:r>
            <a:r>
              <a:rPr sz="900" dirty="0">
                <a:latin typeface="Calibri"/>
                <a:cs typeface="Calibri"/>
              </a:rPr>
              <a:t>- </a:t>
            </a:r>
            <a:r>
              <a:rPr lang="en-US" sz="900" spc="-5" dirty="0" smtClean="0">
                <a:latin typeface="Calibri"/>
                <a:cs typeface="Calibri"/>
              </a:rPr>
              <a:t>499</a:t>
            </a:r>
            <a:r>
              <a:rPr sz="900" spc="-10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шт.ед.)</a:t>
            </a:r>
            <a:endParaRPr sz="900" dirty="0">
              <a:latin typeface="Calibri"/>
              <a:cs typeface="Calibri"/>
            </a:endParaRPr>
          </a:p>
          <a:p>
            <a:pPr marL="12700" marR="791845" indent="74295" algn="just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Протяженность участков </a:t>
            </a:r>
            <a:r>
              <a:rPr sz="900" b="1" spc="-5" dirty="0" err="1">
                <a:latin typeface="Calibri"/>
                <a:cs typeface="Calibri"/>
              </a:rPr>
              <a:t>обслуживания</a:t>
            </a:r>
            <a:r>
              <a:rPr sz="900" spc="-5" dirty="0" smtClean="0">
                <a:latin typeface="Calibri"/>
                <a:cs typeface="Calibri"/>
              </a:rPr>
              <a:t>:</a:t>
            </a:r>
            <a:endParaRPr lang="ru-RU" sz="900" spc="-5" dirty="0" smtClean="0">
              <a:latin typeface="Calibri"/>
              <a:cs typeface="Calibri"/>
            </a:endParaRPr>
          </a:p>
          <a:p>
            <a:pPr marL="12700" marR="791845" indent="74295" algn="just">
              <a:lnSpc>
                <a:spcPct val="100000"/>
              </a:lnSpc>
            </a:pP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lang="ru-RU" sz="900" spc="-5" dirty="0" smtClean="0">
                <a:latin typeface="Calibri"/>
                <a:cs typeface="Calibri"/>
              </a:rPr>
              <a:t>    </a:t>
            </a:r>
            <a:r>
              <a:rPr sz="900" dirty="0" err="1" smtClean="0">
                <a:latin typeface="Calibri"/>
                <a:cs typeface="Calibri"/>
              </a:rPr>
              <a:t>Ванино</a:t>
            </a:r>
            <a:r>
              <a:rPr sz="900" dirty="0" smtClean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- Высокогорная – </a:t>
            </a:r>
            <a:r>
              <a:rPr sz="900" spc="-5" dirty="0">
                <a:latin typeface="Calibri"/>
                <a:cs typeface="Calibri"/>
              </a:rPr>
              <a:t>217</a:t>
            </a:r>
            <a:r>
              <a:rPr sz="900" spc="-1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км</a:t>
            </a:r>
          </a:p>
          <a:p>
            <a:pPr marL="86995" algn="just">
              <a:lnSpc>
                <a:spcPct val="100000"/>
              </a:lnSpc>
            </a:pPr>
            <a:r>
              <a:rPr sz="900" b="1" dirty="0">
                <a:latin typeface="Calibri"/>
                <a:cs typeface="Calibri"/>
              </a:rPr>
              <a:t>Вид </a:t>
            </a:r>
            <a:r>
              <a:rPr sz="900" b="1" spc="-5" dirty="0">
                <a:latin typeface="Calibri"/>
                <a:cs typeface="Calibri"/>
              </a:rPr>
              <a:t>тяги </a:t>
            </a:r>
            <a:r>
              <a:rPr sz="900" dirty="0">
                <a:latin typeface="Calibri"/>
                <a:cs typeface="Calibri"/>
              </a:rPr>
              <a:t>–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тепловозная</a:t>
            </a:r>
            <a:endParaRPr sz="900" dirty="0">
              <a:latin typeface="Calibri"/>
              <a:cs typeface="Calibri"/>
            </a:endParaRPr>
          </a:p>
          <a:p>
            <a:pPr marL="12700" marR="986790" indent="74295" algn="just">
              <a:lnSpc>
                <a:spcPct val="100000"/>
              </a:lnSpc>
            </a:pP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Среднемесячная заработная плата:  </a:t>
            </a:r>
            <a:endParaRPr lang="ru-RU" sz="900" i="1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986790" indent="73025" algn="just">
              <a:lnSpc>
                <a:spcPct val="100000"/>
              </a:lnSpc>
              <a:tabLst>
                <a:tab pos="2241550" algn="l"/>
                <a:tab pos="2781300" algn="l"/>
                <a:tab pos="2870200" algn="l"/>
              </a:tabLst>
            </a:pPr>
            <a:r>
              <a:rPr lang="ru-RU" sz="900" i="1" spc="-5" dirty="0" smtClean="0">
                <a:cs typeface="Calibri"/>
              </a:rPr>
              <a:t>машинист инструктор </a:t>
            </a:r>
            <a:r>
              <a:rPr lang="ru-RU" sz="900" i="1" spc="-5" dirty="0" err="1" smtClean="0">
                <a:cs typeface="Calibri"/>
              </a:rPr>
              <a:t>лб</a:t>
            </a:r>
            <a:r>
              <a:rPr lang="ru-RU" sz="900" i="1" spc="-5" dirty="0" smtClean="0">
                <a:cs typeface="Calibri"/>
              </a:rPr>
              <a:t> – </a:t>
            </a:r>
            <a:r>
              <a:rPr lang="ru-RU" sz="900" b="1" i="1" spc="-5" dirty="0" smtClean="0">
                <a:cs typeface="Calibri"/>
              </a:rPr>
              <a:t>150 438 </a:t>
            </a:r>
            <a:r>
              <a:rPr lang="ru-RU" sz="900" i="1" spc="-5" dirty="0" smtClean="0">
                <a:cs typeface="Calibri"/>
              </a:rPr>
              <a:t>  руб.  </a:t>
            </a:r>
          </a:p>
          <a:p>
            <a:pPr marL="12700" marR="986790" indent="73025" algn="just">
              <a:lnSpc>
                <a:spcPct val="100000"/>
              </a:lnSpc>
              <a:tabLst>
                <a:tab pos="2152650" algn="l"/>
                <a:tab pos="2241550" algn="l"/>
                <a:tab pos="2781300" algn="l"/>
                <a:tab pos="2870200" algn="l"/>
              </a:tabLst>
            </a:pPr>
            <a:r>
              <a:rPr lang="ru-RU" sz="900" i="1" spc="-5" dirty="0" smtClean="0">
                <a:cs typeface="Calibri"/>
              </a:rPr>
              <a:t>дежурный локомотивного депо – </a:t>
            </a:r>
            <a:r>
              <a:rPr lang="ru-RU" sz="900" b="1" i="1" spc="-5" dirty="0" smtClean="0">
                <a:cs typeface="Calibri"/>
              </a:rPr>
              <a:t>115 697 </a:t>
            </a:r>
            <a:r>
              <a:rPr lang="ru-RU" sz="900" i="1" spc="-5" dirty="0" smtClean="0">
                <a:cs typeface="Calibri"/>
              </a:rPr>
              <a:t>руб.</a:t>
            </a:r>
          </a:p>
          <a:p>
            <a:pPr marL="12700" marR="986790" indent="73025" algn="just">
              <a:lnSpc>
                <a:spcPct val="100000"/>
              </a:lnSpc>
              <a:tabLst>
                <a:tab pos="2152650" algn="l"/>
                <a:tab pos="2241550" algn="l"/>
                <a:tab pos="2781300" algn="l"/>
                <a:tab pos="2870200" algn="l"/>
              </a:tabLst>
            </a:pPr>
            <a:r>
              <a:rPr lang="ru-RU" sz="900" i="1" spc="-5" dirty="0" smtClean="0">
                <a:cs typeface="Calibri"/>
              </a:rPr>
              <a:t>машинист локомотива </a:t>
            </a:r>
            <a:r>
              <a:rPr lang="ru-RU" sz="900" i="1" dirty="0" smtClean="0">
                <a:cs typeface="Calibri"/>
              </a:rPr>
              <a:t>- </a:t>
            </a:r>
            <a:r>
              <a:rPr lang="ru-RU" sz="900" b="1" i="1" spc="-5" dirty="0" smtClean="0">
                <a:cs typeface="Calibri"/>
              </a:rPr>
              <a:t>125 542</a:t>
            </a:r>
            <a:r>
              <a:rPr lang="ru-RU" sz="900" b="1" i="1" spc="-80" dirty="0" smtClean="0">
                <a:cs typeface="Calibri"/>
              </a:rPr>
              <a:t> </a:t>
            </a:r>
            <a:r>
              <a:rPr lang="ru-RU" sz="900" i="1" dirty="0" smtClean="0">
                <a:cs typeface="Calibri"/>
              </a:rPr>
              <a:t>руб.</a:t>
            </a:r>
            <a:endParaRPr lang="ru-RU" sz="900" dirty="0" smtClean="0"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lang="ru-RU" sz="900" i="1" spc="-5" dirty="0" smtClean="0">
                <a:cs typeface="Calibri"/>
              </a:rPr>
              <a:t>   помощник машиниста локомотива </a:t>
            </a:r>
            <a:r>
              <a:rPr lang="ru-RU" sz="900" i="1" dirty="0" smtClean="0">
                <a:cs typeface="Calibri"/>
              </a:rPr>
              <a:t>– </a:t>
            </a:r>
            <a:r>
              <a:rPr lang="ru-RU" sz="900" b="1" i="1" spc="-5" dirty="0" smtClean="0">
                <a:cs typeface="Calibri"/>
              </a:rPr>
              <a:t>94 362</a:t>
            </a:r>
            <a:r>
              <a:rPr lang="ru-RU" sz="900" b="1" i="1" spc="-60" dirty="0" smtClean="0">
                <a:cs typeface="Calibri"/>
              </a:rPr>
              <a:t> </a:t>
            </a:r>
            <a:r>
              <a:rPr lang="ru-RU" sz="900" i="1" dirty="0" smtClean="0">
                <a:cs typeface="Calibri"/>
              </a:rPr>
              <a:t>руб.</a:t>
            </a:r>
            <a:endParaRPr lang="ru-RU" sz="900" dirty="0" smtClean="0"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95"/>
              </a:spcBef>
            </a:pPr>
            <a:r>
              <a:rPr sz="900" u="sng" spc="-2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900" u="sng" spc="-2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</a:t>
            </a:r>
            <a:r>
              <a:rPr sz="900" b="1" i="1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случае положительного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решения к</a:t>
            </a:r>
            <a:r>
              <a:rPr sz="900" b="1" i="1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переезду</a:t>
            </a:r>
            <a:r>
              <a:rPr sz="9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9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При наличии свободного жилищного фонда компании </a:t>
            </a:r>
            <a:r>
              <a:rPr sz="900" dirty="0">
                <a:latin typeface="Calibri"/>
                <a:cs typeface="Calibri"/>
              </a:rPr>
              <a:t>–  </a:t>
            </a:r>
            <a:r>
              <a:rPr sz="900" spc="-5" dirty="0">
                <a:latin typeface="Calibri"/>
                <a:cs typeface="Calibri"/>
              </a:rPr>
              <a:t>возможность предоставления служебной</a:t>
            </a:r>
            <a:r>
              <a:rPr sz="900" spc="-5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квартиры.</a:t>
            </a:r>
            <a:endParaRPr sz="900" dirty="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</a:pP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Стоимость аренды</a:t>
            </a:r>
            <a:r>
              <a:rPr sz="900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жилья: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i="1" spc="-5" dirty="0">
                <a:latin typeface="Calibri"/>
                <a:cs typeface="Calibri"/>
              </a:rPr>
              <a:t>благоустроенное </a:t>
            </a:r>
            <a:r>
              <a:rPr sz="900" i="1" dirty="0">
                <a:latin typeface="Calibri"/>
                <a:cs typeface="Calibri"/>
              </a:rPr>
              <a:t>– </a:t>
            </a:r>
            <a:r>
              <a:rPr sz="900" i="1" dirty="0" err="1">
                <a:latin typeface="Calibri"/>
                <a:cs typeface="Calibri"/>
              </a:rPr>
              <a:t>от</a:t>
            </a:r>
            <a:r>
              <a:rPr sz="900" i="1" dirty="0">
                <a:latin typeface="Calibri"/>
                <a:cs typeface="Calibri"/>
              </a:rPr>
              <a:t> </a:t>
            </a:r>
            <a:r>
              <a:rPr sz="900" b="1" i="1" spc="-5" dirty="0" smtClean="0">
                <a:latin typeface="Calibri"/>
                <a:cs typeface="Calibri"/>
              </a:rPr>
              <a:t>18 </a:t>
            </a:r>
            <a:r>
              <a:rPr sz="900" b="1" i="1" spc="-5" dirty="0">
                <a:latin typeface="Calibri"/>
                <a:cs typeface="Calibri"/>
              </a:rPr>
              <a:t>000</a:t>
            </a:r>
            <a:r>
              <a:rPr sz="900" i="1" spc="-80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руб.</a:t>
            </a:r>
            <a:endParaRPr sz="900" i="1" dirty="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</a:pP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Стоимость приобретения жилья </a:t>
            </a:r>
            <a:r>
              <a:rPr sz="900" i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900" i="1" dirty="0" smtClean="0">
                <a:cs typeface="Calibri"/>
              </a:rPr>
              <a:t>1 – комн. квартира от </a:t>
            </a:r>
            <a:r>
              <a:rPr lang="ru-RU" sz="900" b="1" i="1" dirty="0" smtClean="0">
                <a:cs typeface="Calibri"/>
              </a:rPr>
              <a:t>1 200 000 </a:t>
            </a:r>
            <a:r>
              <a:rPr lang="ru-RU" sz="900" i="1" dirty="0" smtClean="0">
                <a:cs typeface="Calibri"/>
              </a:rPr>
              <a:t>руб.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   Компенсируемый социальный </a:t>
            </a:r>
            <a:r>
              <a:rPr lang="ru-RU" sz="900" i="1" spc="-10" dirty="0" smtClean="0">
                <a:solidFill>
                  <a:srgbClr val="FF0000"/>
                </a:solidFill>
                <a:cs typeface="Calibri"/>
              </a:rPr>
              <a:t>пакет </a:t>
            </a:r>
            <a:r>
              <a:rPr lang="ru-RU" sz="900" dirty="0" smtClean="0">
                <a:cs typeface="Calibri"/>
              </a:rPr>
              <a:t>– </a:t>
            </a:r>
            <a:r>
              <a:rPr lang="ru-RU" sz="900" b="1" i="1" spc="-5" dirty="0" smtClean="0">
                <a:cs typeface="Calibri"/>
              </a:rPr>
              <a:t>13 800  </a:t>
            </a:r>
            <a:r>
              <a:rPr lang="ru-RU" sz="900" spc="-5" dirty="0" smtClean="0">
                <a:cs typeface="Calibri"/>
              </a:rPr>
              <a:t>руб.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900" i="1" spc="-5" dirty="0" smtClean="0">
                <a:cs typeface="Calibri"/>
              </a:rPr>
              <a:t>(значимые категории  персонала:</a:t>
            </a:r>
            <a:r>
              <a:rPr lang="ru-RU" sz="900" spc="-5" dirty="0" smtClean="0">
                <a:cs typeface="Calibri"/>
              </a:rPr>
              <a:t> помощник машиниста тепловоза хозяйственного  вида движения). </a:t>
            </a:r>
            <a:endParaRPr lang="ru-RU" sz="900" b="1" i="1" dirty="0" smtClean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900" dirty="0">
              <a:latin typeface="Calibri"/>
              <a:cs typeface="Calibri"/>
            </a:endParaRPr>
          </a:p>
        </p:txBody>
      </p:sp>
      <p:pic>
        <p:nvPicPr>
          <p:cNvPr id="3074" name="Picture 2" descr="C:\Users\T_PischuginaZB\Desktop\восполнение лб\Презентация на буклеты\Советская Гавань\3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1276350"/>
            <a:ext cx="2895600" cy="1469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52425"/>
          </a:xfrm>
          <a:custGeom>
            <a:avLst/>
            <a:gdLst/>
            <a:ahLst/>
            <a:cxnLst/>
            <a:rect l="l" t="t" r="r" b="b"/>
            <a:pathLst>
              <a:path w="9144000" h="352425">
                <a:moveTo>
                  <a:pt x="0" y="352259"/>
                </a:moveTo>
                <a:lnTo>
                  <a:pt x="9144000" y="352259"/>
                </a:lnTo>
                <a:lnTo>
                  <a:pt x="9144000" y="0"/>
                </a:lnTo>
                <a:lnTo>
                  <a:pt x="0" y="0"/>
                </a:lnTo>
                <a:lnTo>
                  <a:pt x="0" y="352259"/>
                </a:lnTo>
                <a:close/>
              </a:path>
            </a:pathLst>
          </a:custGeom>
          <a:solidFill>
            <a:srgbClr val="BEC5CE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Оборотное депо Высокогорная эксплуатационного локомотивного депо Советская Гавань</a:t>
            </a:r>
            <a:endParaRPr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73752"/>
            <a:ext cx="9144000" cy="269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9328" y="4992622"/>
            <a:ext cx="85344" cy="85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80368"/>
            <a:ext cx="9144000" cy="263525"/>
          </a:xfrm>
          <a:custGeom>
            <a:avLst/>
            <a:gdLst/>
            <a:ahLst/>
            <a:cxnLst/>
            <a:rect l="l" t="t" r="r" b="b"/>
            <a:pathLst>
              <a:path w="9144000" h="263525">
                <a:moveTo>
                  <a:pt x="0" y="263131"/>
                </a:moveTo>
                <a:lnTo>
                  <a:pt x="9144000" y="263131"/>
                </a:lnTo>
                <a:lnTo>
                  <a:pt x="9144000" y="0"/>
                </a:lnTo>
                <a:lnTo>
                  <a:pt x="0" y="0"/>
                </a:lnTo>
                <a:lnTo>
                  <a:pt x="0" y="263131"/>
                </a:lnTo>
                <a:close/>
              </a:path>
            </a:pathLst>
          </a:custGeom>
          <a:solidFill>
            <a:srgbClr val="BEC5CE"/>
          </a:solidFill>
        </p:spPr>
        <p:txBody>
          <a:bodyPr wrap="square" lIns="0" tIns="0" rIns="0" bIns="0" rtlCol="0" anchor="ctr"/>
          <a:lstStyle/>
          <a:p>
            <a:r>
              <a:rPr lang="ru-RU" sz="1200" b="1" i="1" dirty="0" smtClean="0">
                <a:latin typeface="Calibri" pitchFamily="34" charset="0"/>
                <a:cs typeface="Calibri" pitchFamily="34" charset="0"/>
              </a:rPr>
              <a:t> Контактный телефон: 8 914 372 87 45 Копылов Евгений Юрьевич </a:t>
            </a:r>
            <a:r>
              <a:rPr lang="ru-RU" sz="900" b="1" i="1" dirty="0" smtClean="0"/>
              <a:t>(заместитель начальника депо по кадрам и социальным вопросам)</a:t>
            </a:r>
            <a:endParaRPr lang="ru-RU" sz="900" b="1" i="1" dirty="0"/>
          </a:p>
        </p:txBody>
      </p:sp>
      <p:sp>
        <p:nvSpPr>
          <p:cNvPr id="8" name="object 8"/>
          <p:cNvSpPr/>
          <p:nvPr/>
        </p:nvSpPr>
        <p:spPr>
          <a:xfrm>
            <a:off x="0" y="352259"/>
            <a:ext cx="9144000" cy="4505491"/>
          </a:xfrm>
          <a:custGeom>
            <a:avLst/>
            <a:gdLst/>
            <a:ahLst/>
            <a:cxnLst/>
            <a:rect l="l" t="t" r="r" b="b"/>
            <a:pathLst>
              <a:path w="9144000" h="923925">
                <a:moveTo>
                  <a:pt x="0" y="923328"/>
                </a:moveTo>
                <a:lnTo>
                  <a:pt x="9144000" y="923328"/>
                </a:lnTo>
                <a:lnTo>
                  <a:pt x="9144000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62950" y="4945850"/>
            <a:ext cx="406273" cy="1345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00400" y="361950"/>
            <a:ext cx="26708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spc="-2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Инфраструктура:</a:t>
            </a:r>
            <a:endParaRPr sz="900" dirty="0">
              <a:latin typeface="Calibri"/>
              <a:cs typeface="Calibri"/>
            </a:endParaRPr>
          </a:p>
          <a:p>
            <a:pPr marL="74295" indent="-60960">
              <a:lnSpc>
                <a:spcPct val="100000"/>
              </a:lnSpc>
              <a:buChar char="-"/>
              <a:tabLst>
                <a:tab pos="74295" algn="l"/>
              </a:tabLst>
            </a:pPr>
            <a:r>
              <a:rPr lang="ru-RU" sz="900" b="1" dirty="0" smtClean="0">
                <a:latin typeface="Calibri"/>
                <a:cs typeface="Calibri"/>
              </a:rPr>
              <a:t>1</a:t>
            </a:r>
            <a:r>
              <a:rPr sz="900" dirty="0" smtClean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муниципальны</a:t>
            </a:r>
            <a:r>
              <a:rPr lang="ru-RU" sz="900" spc="-5" dirty="0" err="1" smtClean="0">
                <a:latin typeface="Calibri"/>
                <a:cs typeface="Calibri"/>
              </a:rPr>
              <a:t>й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детски</a:t>
            </a:r>
            <a:r>
              <a:rPr lang="ru-RU" sz="900" spc="-5" dirty="0" err="1" smtClean="0">
                <a:latin typeface="Calibri"/>
                <a:cs typeface="Calibri"/>
              </a:rPr>
              <a:t>й</a:t>
            </a:r>
            <a:r>
              <a:rPr sz="900" spc="-70" dirty="0" smtClean="0">
                <a:latin typeface="Calibri"/>
                <a:cs typeface="Calibri"/>
              </a:rPr>
              <a:t> </a:t>
            </a:r>
            <a:r>
              <a:rPr sz="900" dirty="0" err="1" smtClean="0">
                <a:latin typeface="Calibri"/>
                <a:cs typeface="Calibri"/>
              </a:rPr>
              <a:t>сад</a:t>
            </a:r>
            <a:r>
              <a:rPr sz="900" dirty="0" smtClean="0"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74295" indent="-60960">
              <a:lnSpc>
                <a:spcPct val="100000"/>
              </a:lnSpc>
              <a:buChar char="-"/>
              <a:tabLst>
                <a:tab pos="74295" algn="l"/>
              </a:tabLst>
            </a:pPr>
            <a:r>
              <a:rPr lang="ru-RU" sz="900" b="1" dirty="0" smtClean="0">
                <a:latin typeface="Calibri"/>
                <a:cs typeface="Calibri"/>
              </a:rPr>
              <a:t>1</a:t>
            </a:r>
            <a:r>
              <a:rPr sz="900" dirty="0" smtClean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средн</a:t>
            </a:r>
            <a:r>
              <a:rPr lang="ru-RU" sz="900" spc="-5" dirty="0" smtClean="0">
                <a:latin typeface="Calibri"/>
                <a:cs typeface="Calibri"/>
              </a:rPr>
              <a:t>е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образовательн</a:t>
            </a:r>
            <a:r>
              <a:rPr lang="ru-RU" sz="900" spc="-5" dirty="0" err="1" smtClean="0">
                <a:latin typeface="Calibri"/>
                <a:cs typeface="Calibri"/>
              </a:rPr>
              <a:t>ая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муниципальн</a:t>
            </a:r>
            <a:r>
              <a:rPr lang="ru-RU" sz="900" spc="-5" dirty="0" err="1" smtClean="0">
                <a:latin typeface="Calibri"/>
                <a:cs typeface="Calibri"/>
              </a:rPr>
              <a:t>ая</a:t>
            </a:r>
            <a:r>
              <a:rPr sz="900" spc="140" dirty="0" smtClean="0">
                <a:latin typeface="Calibri"/>
                <a:cs typeface="Calibri"/>
              </a:rPr>
              <a:t> </a:t>
            </a:r>
            <a:r>
              <a:rPr sz="900" dirty="0" err="1" smtClean="0">
                <a:latin typeface="Calibri"/>
                <a:cs typeface="Calibri"/>
              </a:rPr>
              <a:t>школ</a:t>
            </a:r>
            <a:r>
              <a:rPr lang="ru-RU" sz="900" dirty="0" smtClean="0">
                <a:latin typeface="Calibri"/>
                <a:cs typeface="Calibri"/>
              </a:rPr>
              <a:t>а</a:t>
            </a:r>
            <a:r>
              <a:rPr sz="900" dirty="0" smtClean="0"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74295" indent="-60960">
              <a:lnSpc>
                <a:spcPct val="100000"/>
              </a:lnSpc>
              <a:buChar char="-"/>
              <a:tabLst>
                <a:tab pos="74295" algn="l"/>
              </a:tabLst>
            </a:pPr>
            <a:r>
              <a:rPr sz="900" spc="-5" dirty="0" err="1" smtClean="0">
                <a:latin typeface="Calibri"/>
                <a:cs typeface="Calibri"/>
              </a:rPr>
              <a:t>Поликлиника</a:t>
            </a:r>
            <a:r>
              <a:rPr sz="900" spc="-5" dirty="0" smtClean="0">
                <a:latin typeface="Calibri"/>
                <a:cs typeface="Calibri"/>
              </a:rPr>
              <a:t> «</a:t>
            </a:r>
            <a:r>
              <a:rPr sz="900" spc="-5" dirty="0">
                <a:latin typeface="Calibri"/>
                <a:cs typeface="Calibri"/>
              </a:rPr>
              <a:t>ЦРБ»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.</a:t>
            </a:r>
          </a:p>
          <a:p>
            <a:pPr marL="74295" indent="-60960">
              <a:lnSpc>
                <a:spcPct val="100000"/>
              </a:lnSpc>
              <a:buChar char="-"/>
              <a:tabLst>
                <a:tab pos="74295" algn="l"/>
              </a:tabLst>
            </a:pPr>
            <a:r>
              <a:rPr sz="900" spc="-5" dirty="0">
                <a:latin typeface="Calibri"/>
                <a:cs typeface="Calibri"/>
              </a:rPr>
              <a:t>Дом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культуры.</a:t>
            </a:r>
            <a:endParaRPr sz="900" dirty="0">
              <a:latin typeface="Calibri"/>
              <a:cs typeface="Calibri"/>
            </a:endParaRPr>
          </a:p>
          <a:p>
            <a:pPr marL="74295" indent="-60960">
              <a:lnSpc>
                <a:spcPct val="100000"/>
              </a:lnSpc>
              <a:buChar char="-"/>
              <a:tabLst>
                <a:tab pos="74295" algn="l"/>
              </a:tabLst>
            </a:pPr>
            <a:r>
              <a:rPr sz="900" spc="-5" dirty="0" err="1" smtClean="0">
                <a:latin typeface="Calibri"/>
                <a:cs typeface="Calibri"/>
              </a:rPr>
              <a:t>тренажерный</a:t>
            </a:r>
            <a:r>
              <a:rPr sz="900" spc="-50" dirty="0" smtClean="0">
                <a:latin typeface="Calibri"/>
                <a:cs typeface="Calibri"/>
              </a:rPr>
              <a:t> </a:t>
            </a:r>
            <a:r>
              <a:rPr sz="900" dirty="0" err="1" smtClean="0">
                <a:latin typeface="Calibri"/>
                <a:cs typeface="Calibri"/>
              </a:rPr>
              <a:t>зал</a:t>
            </a:r>
            <a:r>
              <a:rPr lang="ru-RU" sz="900" dirty="0" smtClean="0">
                <a:latin typeface="Calibri"/>
                <a:cs typeface="Calibri"/>
              </a:rPr>
              <a:t> на территории депо</a:t>
            </a:r>
            <a:r>
              <a:rPr sz="900" dirty="0" smtClean="0"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1809" y="430148"/>
            <a:ext cx="2823591" cy="40293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spc="-5" dirty="0" err="1" smtClean="0">
                <a:latin typeface="Calibri"/>
                <a:cs typeface="Calibri"/>
              </a:rPr>
              <a:t>воздушным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транспортом, </a:t>
            </a:r>
            <a:r>
              <a:rPr sz="900" dirty="0">
                <a:latin typeface="Calibri"/>
                <a:cs typeface="Calibri"/>
              </a:rPr>
              <a:t>в </a:t>
            </a:r>
            <a:r>
              <a:rPr sz="900" spc="-5" dirty="0">
                <a:latin typeface="Calibri"/>
                <a:cs typeface="Calibri"/>
              </a:rPr>
              <a:t>том числе </a:t>
            </a:r>
            <a:r>
              <a:rPr sz="900" dirty="0">
                <a:latin typeface="Calibri"/>
                <a:cs typeface="Calibri"/>
              </a:rPr>
              <a:t>и  </a:t>
            </a:r>
            <a:r>
              <a:rPr sz="900" spc="-5" dirty="0">
                <a:latin typeface="Calibri"/>
                <a:cs typeface="Calibri"/>
              </a:rPr>
              <a:t>находящимся </a:t>
            </a:r>
            <a:r>
              <a:rPr sz="900" spc="-10" dirty="0">
                <a:latin typeface="Calibri"/>
                <a:cs typeface="Calibri"/>
              </a:rPr>
              <a:t>на </a:t>
            </a:r>
            <a:r>
              <a:rPr sz="900" spc="-5" dirty="0" err="1">
                <a:latin typeface="Calibri"/>
                <a:cs typeface="Calibri"/>
              </a:rPr>
              <a:t>иждивении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несовершеннолетни</a:t>
            </a:r>
            <a:r>
              <a:rPr lang="ru-RU" sz="900" spc="-5" dirty="0" smtClean="0">
                <a:latin typeface="Calibri"/>
                <a:cs typeface="Calibri"/>
              </a:rPr>
              <a:t>м </a:t>
            </a:r>
            <a:r>
              <a:rPr sz="900" spc="-5" dirty="0" err="1" smtClean="0">
                <a:latin typeface="Calibri"/>
                <a:cs typeface="Calibri"/>
              </a:rPr>
              <a:t>дет</a:t>
            </a:r>
            <a:r>
              <a:rPr lang="ru-RU" sz="900" spc="-5" dirty="0" smtClean="0">
                <a:latin typeface="Calibri"/>
                <a:cs typeface="Calibri"/>
              </a:rPr>
              <a:t>ям – один раз в год</a:t>
            </a:r>
            <a:r>
              <a:rPr sz="900" spc="-5" dirty="0" smtClean="0"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R="7620" algn="just">
              <a:lnSpc>
                <a:spcPct val="100000"/>
              </a:lnSpc>
            </a:pPr>
            <a:r>
              <a:rPr lang="ru-RU" sz="900" i="1" dirty="0" smtClean="0">
                <a:solidFill>
                  <a:srgbClr val="FF0000"/>
                </a:solidFill>
              </a:rPr>
              <a:t>    Досрочное назначение страховой пенсии </a:t>
            </a:r>
            <a:r>
              <a:rPr lang="ru-RU" sz="900" dirty="0" smtClean="0">
                <a:solidFill>
                  <a:srgbClr val="FF0000"/>
                </a:solidFill>
              </a:rPr>
              <a:t>по </a:t>
            </a:r>
            <a:r>
              <a:rPr lang="ru-RU" sz="900" dirty="0" smtClean="0"/>
              <a:t>старости  мужчинам по достижении возраста 50 лет , если они проработали  не менее 20 календарных лет в местностях  приравненных к районам Крайнего Севера , во вредных условиях 12,5 календарных лет, 25 календарных лет страхового стажа и женщинам  по достижении возраста 50 лет, если они проработали  не менее 17 календарных лет в местностях  приравненных к районам Крайнего Севера,  20 календарных лет страхового стажа, имеющим 2-ух детей.</a:t>
            </a:r>
          </a:p>
          <a:p>
            <a:pPr marR="7620" algn="just">
              <a:lnSpc>
                <a:spcPct val="100000"/>
              </a:lnSpc>
            </a:pPr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    Единовременное пособие </a:t>
            </a:r>
            <a:r>
              <a:rPr lang="ru-RU" sz="900" dirty="0" smtClean="0">
                <a:cs typeface="Calibri"/>
              </a:rPr>
              <a:t>в </a:t>
            </a:r>
            <a:r>
              <a:rPr lang="ru-RU" sz="900" spc="-5" dirty="0" smtClean="0">
                <a:cs typeface="Calibri"/>
              </a:rPr>
              <a:t>размере двух</a:t>
            </a:r>
            <a:r>
              <a:rPr lang="ru-RU" sz="900" spc="120" dirty="0" smtClean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должностных окладов (месячных тарифных ставок) </a:t>
            </a:r>
            <a:r>
              <a:rPr lang="ru-RU" sz="900" dirty="0" smtClean="0">
                <a:cs typeface="Calibri"/>
              </a:rPr>
              <a:t>и  </a:t>
            </a:r>
            <a:r>
              <a:rPr lang="ru-RU" sz="900" spc="-5" dirty="0" smtClean="0">
                <a:cs typeface="Calibri"/>
              </a:rPr>
              <a:t>единовременное пособие </a:t>
            </a:r>
            <a:r>
              <a:rPr lang="ru-RU" sz="900" spc="-10" dirty="0" smtClean="0">
                <a:cs typeface="Calibri"/>
              </a:rPr>
              <a:t>на </a:t>
            </a:r>
            <a:r>
              <a:rPr lang="ru-RU" sz="900" spc="-5" dirty="0" smtClean="0">
                <a:cs typeface="Calibri"/>
              </a:rPr>
              <a:t>каждого прибывающего </a:t>
            </a:r>
            <a:r>
              <a:rPr lang="ru-RU" sz="900" dirty="0" smtClean="0">
                <a:cs typeface="Calibri"/>
              </a:rPr>
              <a:t>с  ним </a:t>
            </a:r>
            <a:r>
              <a:rPr lang="ru-RU" sz="900" spc="-5" dirty="0" smtClean="0">
                <a:cs typeface="Calibri"/>
              </a:rPr>
              <a:t>члена его семьи </a:t>
            </a:r>
            <a:r>
              <a:rPr lang="ru-RU" sz="900" dirty="0" smtClean="0">
                <a:cs typeface="Calibri"/>
              </a:rPr>
              <a:t>в </a:t>
            </a:r>
            <a:r>
              <a:rPr lang="ru-RU" sz="900" spc="-5" dirty="0" smtClean="0">
                <a:cs typeface="Calibri"/>
              </a:rPr>
              <a:t>размере половины  должностного оклада (половины месячной тарифной ставки)работника. Возмещение расходов при переезде на работу в другую местность в соответствии со ст.169 ТК РФ.</a:t>
            </a:r>
          </a:p>
          <a:p>
            <a:pPr marR="7620" algn="just">
              <a:lnSpc>
                <a:spcPct val="100000"/>
              </a:lnSpc>
            </a:pPr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    Молодым специалистам </a:t>
            </a:r>
            <a:r>
              <a:rPr lang="ru-RU" sz="900" spc="-5" dirty="0" smtClean="0">
                <a:cs typeface="Calibri"/>
              </a:rPr>
              <a:t>согласно Положению «О молодом специалисте»  выплачивается единовременная выплата в размере </a:t>
            </a:r>
            <a:r>
              <a:rPr lang="ru-RU" sz="900" b="1" spc="-5" dirty="0" smtClean="0">
                <a:cs typeface="Calibri"/>
              </a:rPr>
              <a:t>250 000 </a:t>
            </a:r>
            <a:r>
              <a:rPr lang="ru-RU" sz="900" spc="-5" dirty="0" smtClean="0">
                <a:cs typeface="Calibri"/>
              </a:rPr>
              <a:t>руб. </a:t>
            </a:r>
            <a:r>
              <a:rPr lang="ru-RU" sz="840" spc="-5" dirty="0" smtClean="0">
                <a:cs typeface="Calibri"/>
              </a:rPr>
              <a:t>В</a:t>
            </a:r>
            <a:r>
              <a:rPr lang="ru-RU" sz="900" dirty="0" smtClean="0"/>
              <a:t>ыплачивается </a:t>
            </a:r>
            <a:r>
              <a:rPr lang="ru-RU" sz="900" i="1" dirty="0" smtClean="0"/>
              <a:t>вознаграждение в размере половины должностного оклада (месячной тарифной ставки)</a:t>
            </a:r>
            <a:r>
              <a:rPr lang="ru-RU" sz="900" dirty="0" smtClean="0"/>
              <a:t> по истечении первого и второго года работы в подразделениях на станциях, находящихся в отдаленной местности.</a:t>
            </a:r>
            <a:endParaRPr lang="ru-RU" sz="900" spc="-5" dirty="0" smtClean="0">
              <a:cs typeface="Calibri"/>
            </a:endParaRPr>
          </a:p>
          <a:p>
            <a:pPr marR="5715" algn="r">
              <a:lnSpc>
                <a:spcPct val="100000"/>
              </a:lnSpc>
            </a:pPr>
            <a:endParaRPr lang="ru-RU" sz="900" spc="-5" dirty="0" smtClean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endParaRPr lang="ru-RU" sz="900" spc="-5" dirty="0" smtClean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endParaRPr sz="9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1800" y="2571750"/>
            <a:ext cx="3036570" cy="224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z="900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lang="ru-RU" sz="900" u="sng" spc="-225" dirty="0" smtClean="0"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z="900" b="1" u="sng" spc="-5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Социальный</a:t>
            </a:r>
            <a:r>
              <a:rPr sz="900" b="1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пакет:</a:t>
            </a:r>
            <a:endParaRPr sz="900" dirty="0">
              <a:latin typeface="Calibri"/>
              <a:cs typeface="Calibri"/>
            </a:endParaRPr>
          </a:p>
          <a:p>
            <a:pPr marL="12700" marR="5080" indent="77470" algn="just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В </a:t>
            </a:r>
            <a:r>
              <a:rPr sz="900" spc="-5" dirty="0">
                <a:latin typeface="Calibri"/>
                <a:cs typeface="Calibri"/>
              </a:rPr>
              <a:t>местностях, приравненных </a:t>
            </a:r>
            <a:r>
              <a:rPr sz="900" dirty="0">
                <a:latin typeface="Calibri"/>
                <a:cs typeface="Calibri"/>
              </a:rPr>
              <a:t>к </a:t>
            </a:r>
            <a:r>
              <a:rPr sz="900" spc="-5" dirty="0">
                <a:latin typeface="Calibri"/>
                <a:cs typeface="Calibri"/>
              </a:rPr>
              <a:t>районам Крайнего </a:t>
            </a:r>
            <a:r>
              <a:rPr sz="900" spc="-10" dirty="0">
                <a:latin typeface="Calibri"/>
                <a:cs typeface="Calibri"/>
              </a:rPr>
              <a:t>Севера  </a:t>
            </a:r>
            <a:r>
              <a:rPr sz="900" spc="-5" dirty="0">
                <a:latin typeface="Calibri"/>
                <a:cs typeface="Calibri"/>
              </a:rPr>
              <a:t>на участках Комсомольского региона выплачивается  процентная </a:t>
            </a:r>
            <a:r>
              <a:rPr sz="900" spc="-10" dirty="0">
                <a:latin typeface="Calibri"/>
                <a:cs typeface="Calibri"/>
              </a:rPr>
              <a:t>надбавка </a:t>
            </a:r>
            <a:r>
              <a:rPr sz="900" dirty="0">
                <a:latin typeface="Calibri"/>
                <a:cs typeface="Calibri"/>
              </a:rPr>
              <a:t>к </a:t>
            </a:r>
            <a:r>
              <a:rPr sz="900" spc="-5" dirty="0">
                <a:latin typeface="Calibri"/>
                <a:cs typeface="Calibri"/>
              </a:rPr>
              <a:t>заработной плате </a:t>
            </a:r>
            <a:r>
              <a:rPr sz="900" dirty="0">
                <a:latin typeface="Calibri"/>
                <a:cs typeface="Calibri"/>
              </a:rPr>
              <a:t>за </a:t>
            </a:r>
            <a:r>
              <a:rPr sz="900" spc="-5" dirty="0">
                <a:latin typeface="Calibri"/>
                <a:cs typeface="Calibri"/>
              </a:rPr>
              <a:t>стаж работы </a:t>
            </a:r>
            <a:r>
              <a:rPr sz="900" dirty="0">
                <a:latin typeface="Calibri"/>
                <a:cs typeface="Calibri"/>
              </a:rPr>
              <a:t>в  </a:t>
            </a:r>
            <a:r>
              <a:rPr sz="900" spc="-5" dirty="0">
                <a:latin typeface="Calibri"/>
                <a:cs typeface="Calibri"/>
              </a:rPr>
              <a:t>данных районах или местностях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b="1" spc="-10" dirty="0">
                <a:latin typeface="Calibri"/>
                <a:cs typeface="Calibri"/>
              </a:rPr>
              <a:t>10%</a:t>
            </a:r>
            <a:r>
              <a:rPr sz="900" b="1" spc="18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по  </a:t>
            </a:r>
            <a:r>
              <a:rPr sz="900" spc="-5" dirty="0">
                <a:latin typeface="Calibri"/>
                <a:cs typeface="Calibri"/>
              </a:rPr>
              <a:t>истечении  первого года работы </a:t>
            </a:r>
            <a:r>
              <a:rPr sz="900" dirty="0">
                <a:latin typeface="Calibri"/>
                <a:cs typeface="Calibri"/>
              </a:rPr>
              <a:t>с </a:t>
            </a:r>
            <a:r>
              <a:rPr sz="900" spc="-5" dirty="0">
                <a:latin typeface="Calibri"/>
                <a:cs typeface="Calibri"/>
              </a:rPr>
              <a:t>увеличением на </a:t>
            </a:r>
            <a:r>
              <a:rPr sz="900" b="1" spc="-10" dirty="0">
                <a:latin typeface="Calibri"/>
                <a:cs typeface="Calibri"/>
              </a:rPr>
              <a:t>10%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за каждый  последующий </a:t>
            </a:r>
            <a:r>
              <a:rPr sz="900" dirty="0">
                <a:latin typeface="Calibri"/>
                <a:cs typeface="Calibri"/>
              </a:rPr>
              <a:t>год </a:t>
            </a:r>
            <a:r>
              <a:rPr sz="900" spc="-5" dirty="0">
                <a:latin typeface="Calibri"/>
                <a:cs typeface="Calibri"/>
              </a:rPr>
              <a:t>работы, но не более </a:t>
            </a:r>
            <a:r>
              <a:rPr sz="900" b="1" spc="-10" dirty="0">
                <a:latin typeface="Calibri"/>
                <a:cs typeface="Calibri"/>
              </a:rPr>
              <a:t>50%</a:t>
            </a:r>
            <a:r>
              <a:rPr sz="900" b="1" spc="18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заработка.  Районный </a:t>
            </a:r>
            <a:r>
              <a:rPr sz="900" dirty="0">
                <a:latin typeface="Calibri"/>
                <a:cs typeface="Calibri"/>
              </a:rPr>
              <a:t>коэффициент – </a:t>
            </a:r>
            <a:r>
              <a:rPr lang="ru-RU" sz="900" b="1" spc="-5" dirty="0" smtClean="0">
                <a:latin typeface="Calibri"/>
                <a:cs typeface="Calibri"/>
              </a:rPr>
              <a:t>5</a:t>
            </a:r>
            <a:r>
              <a:rPr sz="900" b="1" spc="-5" dirty="0" smtClean="0">
                <a:latin typeface="Calibri"/>
                <a:cs typeface="Calibri"/>
              </a:rPr>
              <a:t>0</a:t>
            </a:r>
            <a:r>
              <a:rPr sz="900" b="1" spc="-95" dirty="0" smtClean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%.</a:t>
            </a:r>
            <a:endParaRPr sz="900" dirty="0">
              <a:latin typeface="Calibri"/>
              <a:cs typeface="Calibri"/>
            </a:endParaRPr>
          </a:p>
          <a:p>
            <a:pPr marL="86995" algn="just">
              <a:lnSpc>
                <a:spcPct val="100000"/>
              </a:lnSpc>
            </a:pP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Ежегодный оплачиваемый отпуск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b="1" spc="-5" dirty="0">
                <a:latin typeface="Calibri"/>
                <a:cs typeface="Calibri"/>
              </a:rPr>
              <a:t>58</a:t>
            </a:r>
            <a:r>
              <a:rPr sz="900" b="1" spc="-4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к.д.</a:t>
            </a:r>
            <a:endParaRPr sz="900" dirty="0">
              <a:latin typeface="Calibri"/>
              <a:cs typeface="Calibri"/>
            </a:endParaRPr>
          </a:p>
          <a:p>
            <a:pPr marL="12700" marR="5080" indent="77470" algn="just">
              <a:lnSpc>
                <a:spcPct val="100000"/>
              </a:lnSpc>
            </a:pP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Бесплатный проезд </a:t>
            </a:r>
            <a:r>
              <a:rPr sz="900" i="1" spc="-10" dirty="0">
                <a:solidFill>
                  <a:srgbClr val="FF0000"/>
                </a:solidFill>
                <a:latin typeface="Calibri"/>
                <a:cs typeface="Calibri"/>
              </a:rPr>
              <a:t>на </a:t>
            </a:r>
            <a:r>
              <a:rPr sz="900" i="1" dirty="0">
                <a:solidFill>
                  <a:srgbClr val="FF0000"/>
                </a:solidFill>
                <a:latin typeface="Calibri"/>
                <a:cs typeface="Calibri"/>
              </a:rPr>
              <a:t>жд </a:t>
            </a: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транспорте по </a:t>
            </a:r>
            <a:r>
              <a:rPr sz="900" i="1" dirty="0">
                <a:solidFill>
                  <a:srgbClr val="FF0000"/>
                </a:solidFill>
                <a:latin typeface="Calibri"/>
                <a:cs typeface="Calibri"/>
              </a:rPr>
              <a:t>РФ </a:t>
            </a:r>
            <a:r>
              <a:rPr sz="900" dirty="0">
                <a:latin typeface="Calibri"/>
                <a:cs typeface="Calibri"/>
              </a:rPr>
              <a:t>и </a:t>
            </a:r>
            <a:r>
              <a:rPr sz="900" spc="-5" dirty="0">
                <a:latin typeface="Calibri"/>
                <a:cs typeface="Calibri"/>
              </a:rPr>
              <a:t>СНГ </a:t>
            </a:r>
            <a:r>
              <a:rPr sz="900" dirty="0">
                <a:latin typeface="Calibri"/>
                <a:cs typeface="Calibri"/>
              </a:rPr>
              <a:t>- 1 </a:t>
            </a:r>
            <a:r>
              <a:rPr sz="900" spc="-10" dirty="0">
                <a:latin typeface="Calibri"/>
                <a:cs typeface="Calibri"/>
              </a:rPr>
              <a:t>раз </a:t>
            </a:r>
            <a:r>
              <a:rPr sz="900" spc="1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 </a:t>
            </a:r>
            <a:r>
              <a:rPr sz="900" spc="-5" dirty="0">
                <a:latin typeface="Calibri"/>
                <a:cs typeface="Calibri"/>
              </a:rPr>
              <a:t>год (в т.ч. детям </a:t>
            </a:r>
            <a:r>
              <a:rPr sz="900" spc="-10" dirty="0">
                <a:latin typeface="Calibri"/>
                <a:cs typeface="Calibri"/>
              </a:rPr>
              <a:t>работника </a:t>
            </a:r>
            <a:r>
              <a:rPr sz="900" dirty="0">
                <a:latin typeface="Calibri"/>
                <a:cs typeface="Calibri"/>
              </a:rPr>
              <a:t>до </a:t>
            </a:r>
            <a:r>
              <a:rPr sz="900" spc="-10" dirty="0">
                <a:latin typeface="Calibri"/>
                <a:cs typeface="Calibri"/>
              </a:rPr>
              <a:t>18 </a:t>
            </a:r>
            <a:r>
              <a:rPr sz="900" spc="-5" dirty="0">
                <a:latin typeface="Calibri"/>
                <a:cs typeface="Calibri"/>
              </a:rPr>
              <a:t>лет). Билет на самолет </a:t>
            </a:r>
            <a:r>
              <a:rPr sz="900" dirty="0">
                <a:latin typeface="Calibri"/>
                <a:cs typeface="Calibri"/>
              </a:rPr>
              <a:t>к  </a:t>
            </a:r>
            <a:r>
              <a:rPr sz="900" spc="-5" dirty="0">
                <a:latin typeface="Calibri"/>
                <a:cs typeface="Calibri"/>
              </a:rPr>
              <a:t>месту отдыха </a:t>
            </a:r>
            <a:r>
              <a:rPr sz="900" dirty="0">
                <a:latin typeface="Calibri"/>
                <a:cs typeface="Calibri"/>
              </a:rPr>
              <a:t>– один </a:t>
            </a:r>
            <a:r>
              <a:rPr sz="900" spc="-5" dirty="0">
                <a:latin typeface="Calibri"/>
                <a:cs typeface="Calibri"/>
              </a:rPr>
              <a:t>раз </a:t>
            </a:r>
            <a:r>
              <a:rPr sz="900" dirty="0">
                <a:latin typeface="Calibri"/>
                <a:cs typeface="Calibri"/>
              </a:rPr>
              <a:t>в два</a:t>
            </a:r>
            <a:r>
              <a:rPr sz="900" spc="-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года.</a:t>
            </a:r>
          </a:p>
          <a:p>
            <a:pPr marL="12700" marR="5080" indent="77470" algn="just">
              <a:lnSpc>
                <a:spcPct val="100000"/>
              </a:lnSpc>
            </a:pP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Компенсация работникам, расходов на оплату </a:t>
            </a:r>
            <a:r>
              <a:rPr sz="900" spc="-5" dirty="0">
                <a:latin typeface="Calibri"/>
                <a:cs typeface="Calibri"/>
              </a:rPr>
              <a:t>стоимости  проезда </a:t>
            </a:r>
            <a:r>
              <a:rPr sz="900" dirty="0">
                <a:latin typeface="Calibri"/>
                <a:cs typeface="Calibri"/>
              </a:rPr>
              <a:t>и </a:t>
            </a:r>
            <a:r>
              <a:rPr sz="900" spc="-5" dirty="0">
                <a:latin typeface="Calibri"/>
                <a:cs typeface="Calibri"/>
              </a:rPr>
              <a:t>провоза багажа </a:t>
            </a:r>
            <a:r>
              <a:rPr sz="900" dirty="0">
                <a:latin typeface="Calibri"/>
                <a:cs typeface="Calibri"/>
              </a:rPr>
              <a:t>к </a:t>
            </a:r>
            <a:r>
              <a:rPr sz="900" spc="-5" dirty="0">
                <a:latin typeface="Calibri"/>
                <a:cs typeface="Calibri"/>
              </a:rPr>
              <a:t>месту проведения отпуска на  Черноморском побережье </a:t>
            </a:r>
            <a:r>
              <a:rPr sz="900" dirty="0">
                <a:latin typeface="Calibri"/>
                <a:cs typeface="Calibri"/>
              </a:rPr>
              <a:t>Российской </a:t>
            </a:r>
            <a:r>
              <a:rPr sz="900" spc="-5" dirty="0" err="1">
                <a:latin typeface="Calibri"/>
                <a:cs typeface="Calibri"/>
              </a:rPr>
              <a:t>Федерации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dirty="0" smtClean="0">
                <a:latin typeface="Calibri"/>
                <a:cs typeface="Calibri"/>
              </a:rPr>
              <a:t>и</a:t>
            </a:r>
            <a:r>
              <a:rPr lang="ru-RU" sz="900" dirty="0" smtClean="0">
                <a:latin typeface="Calibri"/>
                <a:cs typeface="Calibri"/>
              </a:rPr>
              <a:t> обратно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738" y="1581150"/>
            <a:ext cx="3426462" cy="3276600"/>
          </a:xfrm>
          <a:prstGeom prst="rect">
            <a:avLst/>
          </a:prstGeom>
        </p:spPr>
        <p:txBody>
          <a:bodyPr vert="horz" wrap="square" lIns="0" tIns="12700" rIns="0" bIns="0" rtlCol="0" anchor="ctr">
            <a:noAutofit/>
          </a:bodyPr>
          <a:lstStyle/>
          <a:p>
            <a:pPr marL="12700" marR="5080" indent="77470">
              <a:lnSpc>
                <a:spcPct val="100000"/>
              </a:lnSpc>
              <a:spcBef>
                <a:spcPts val="100"/>
              </a:spcBef>
            </a:pPr>
            <a:r>
              <a:rPr sz="900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lang="ru-RU" sz="900" u="sng" spc="-225" dirty="0" smtClean="0"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2700" marR="5080" indent="77470">
              <a:lnSpc>
                <a:spcPct val="100000"/>
              </a:lnSpc>
              <a:spcBef>
                <a:spcPts val="100"/>
              </a:spcBef>
            </a:pPr>
            <a:r>
              <a:rPr lang="ru-RU" sz="900" b="1" u="sng" spc="-5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</a:t>
            </a:r>
            <a:r>
              <a:rPr sz="900" b="1" u="sng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.</a:t>
            </a:r>
            <a:r>
              <a:rPr lang="ru-RU" sz="900" b="1" u="sng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Высокогорный</a:t>
            </a:r>
            <a:r>
              <a:rPr sz="900" b="1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lang="ru-RU" sz="900" b="1" spc="-5" dirty="0" smtClean="0">
                <a:latin typeface="Calibri"/>
                <a:cs typeface="Calibri"/>
              </a:rPr>
              <a:t>поселок в </a:t>
            </a:r>
            <a:r>
              <a:rPr lang="ru-RU" sz="900" b="1" spc="-5" dirty="0" err="1" smtClean="0">
                <a:latin typeface="Calibri"/>
                <a:cs typeface="Calibri"/>
              </a:rPr>
              <a:t>Ванинском</a:t>
            </a:r>
            <a:r>
              <a:rPr lang="ru-RU" sz="900" b="1" spc="-5" dirty="0" smtClean="0">
                <a:latin typeface="Calibri"/>
                <a:cs typeface="Calibri"/>
              </a:rPr>
              <a:t> районе </a:t>
            </a:r>
          </a:p>
          <a:p>
            <a:pPr marL="12700" marR="5080" indent="77470">
              <a:lnSpc>
                <a:spcPct val="100000"/>
              </a:lnSpc>
              <a:spcBef>
                <a:spcPts val="100"/>
              </a:spcBef>
            </a:pPr>
            <a:r>
              <a:rPr lang="ru-RU" sz="900" b="1" spc="-5" dirty="0" smtClean="0">
                <a:latin typeface="Calibri"/>
                <a:cs typeface="Calibri"/>
              </a:rPr>
              <a:t>Хабаровского края</a:t>
            </a:r>
            <a:r>
              <a:rPr sz="900" dirty="0" smtClean="0"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Население </a:t>
            </a:r>
            <a:r>
              <a:rPr sz="900" dirty="0">
                <a:latin typeface="Calibri"/>
                <a:cs typeface="Calibri"/>
              </a:rPr>
              <a:t>- </a:t>
            </a:r>
            <a:r>
              <a:rPr sz="900" spc="-5" dirty="0" smtClean="0">
                <a:latin typeface="Calibri"/>
                <a:cs typeface="Calibri"/>
              </a:rPr>
              <a:t>3 5</a:t>
            </a:r>
            <a:r>
              <a:rPr lang="ru-RU" sz="900" spc="-5" dirty="0" smtClean="0">
                <a:latin typeface="Calibri"/>
                <a:cs typeface="Calibri"/>
              </a:rPr>
              <a:t>00</a:t>
            </a:r>
            <a:r>
              <a:rPr sz="900" spc="-5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чел.</a:t>
            </a:r>
            <a:endParaRPr sz="900" dirty="0">
              <a:latin typeface="Calibri"/>
              <a:cs typeface="Calibri"/>
            </a:endParaRPr>
          </a:p>
          <a:p>
            <a:pPr marL="12700" marR="5715" indent="77470" algn="just">
              <a:lnSpc>
                <a:spcPct val="100000"/>
              </a:lnSpc>
              <a:tabLst>
                <a:tab pos="636588" algn="l"/>
                <a:tab pos="1379538" algn="l"/>
                <a:tab pos="2084388" algn="l"/>
                <a:tab pos="2276475" algn="l"/>
                <a:tab pos="2514600" algn="l"/>
              </a:tabLst>
            </a:pPr>
            <a:r>
              <a:rPr sz="900" spc="-5" dirty="0">
                <a:latin typeface="Calibri"/>
                <a:cs typeface="Calibri"/>
              </a:rPr>
              <a:t>Штат</a:t>
            </a:r>
            <a:r>
              <a:rPr sz="900" spc="-15" dirty="0">
                <a:latin typeface="Calibri"/>
                <a:cs typeface="Calibri"/>
              </a:rPr>
              <a:t>н</a:t>
            </a:r>
            <a:r>
              <a:rPr sz="900" dirty="0">
                <a:latin typeface="Calibri"/>
                <a:cs typeface="Calibri"/>
              </a:rPr>
              <a:t>ая	ч</a:t>
            </a:r>
            <a:r>
              <a:rPr sz="900" spc="-10" dirty="0">
                <a:latin typeface="Calibri"/>
                <a:cs typeface="Calibri"/>
              </a:rPr>
              <a:t>и</a:t>
            </a:r>
            <a:r>
              <a:rPr sz="900" dirty="0">
                <a:latin typeface="Calibri"/>
                <a:cs typeface="Calibri"/>
              </a:rPr>
              <a:t>с</a:t>
            </a:r>
            <a:r>
              <a:rPr sz="900" spc="-5" dirty="0">
                <a:latin typeface="Calibri"/>
                <a:cs typeface="Calibri"/>
              </a:rPr>
              <a:t>ле</a:t>
            </a:r>
            <a:r>
              <a:rPr sz="900" dirty="0">
                <a:latin typeface="Calibri"/>
                <a:cs typeface="Calibri"/>
              </a:rPr>
              <a:t>н</a:t>
            </a:r>
            <a:r>
              <a:rPr sz="900" spc="-5" dirty="0">
                <a:latin typeface="Calibri"/>
                <a:cs typeface="Calibri"/>
              </a:rPr>
              <a:t>н</a:t>
            </a:r>
            <a:r>
              <a:rPr sz="900" spc="-10" dirty="0">
                <a:latin typeface="Calibri"/>
                <a:cs typeface="Calibri"/>
              </a:rPr>
              <a:t>о</a:t>
            </a:r>
            <a:r>
              <a:rPr sz="900" dirty="0">
                <a:latin typeface="Calibri"/>
                <a:cs typeface="Calibri"/>
              </a:rPr>
              <a:t>с</a:t>
            </a:r>
            <a:r>
              <a:rPr sz="900" spc="-5" dirty="0">
                <a:latin typeface="Calibri"/>
                <a:cs typeface="Calibri"/>
              </a:rPr>
              <a:t>т</a:t>
            </a:r>
            <a:r>
              <a:rPr sz="900" dirty="0">
                <a:latin typeface="Calibri"/>
                <a:cs typeface="Calibri"/>
              </a:rPr>
              <a:t>ь	</a:t>
            </a:r>
            <a:r>
              <a:rPr sz="900" spc="-5" dirty="0">
                <a:latin typeface="Calibri"/>
                <a:cs typeface="Calibri"/>
              </a:rPr>
              <a:t>р</a:t>
            </a:r>
            <a:r>
              <a:rPr sz="900" dirty="0">
                <a:latin typeface="Calibri"/>
                <a:cs typeface="Calibri"/>
              </a:rPr>
              <a:t>а</a:t>
            </a:r>
            <a:r>
              <a:rPr sz="900" spc="-15" dirty="0">
                <a:latin typeface="Calibri"/>
                <a:cs typeface="Calibri"/>
              </a:rPr>
              <a:t>б</a:t>
            </a:r>
            <a:r>
              <a:rPr sz="900" dirty="0">
                <a:latin typeface="Calibri"/>
                <a:cs typeface="Calibri"/>
              </a:rPr>
              <a:t>о</a:t>
            </a:r>
            <a:r>
              <a:rPr sz="900" spc="-5" dirty="0">
                <a:latin typeface="Calibri"/>
                <a:cs typeface="Calibri"/>
              </a:rPr>
              <a:t>тн</a:t>
            </a:r>
            <a:r>
              <a:rPr sz="900" spc="-10" dirty="0">
                <a:latin typeface="Calibri"/>
                <a:cs typeface="Calibri"/>
              </a:rPr>
              <a:t>и</a:t>
            </a:r>
            <a:r>
              <a:rPr sz="900" dirty="0">
                <a:latin typeface="Calibri"/>
                <a:cs typeface="Calibri"/>
              </a:rPr>
              <a:t>к</a:t>
            </a:r>
            <a:r>
              <a:rPr sz="900" spc="-5" dirty="0">
                <a:latin typeface="Calibri"/>
                <a:cs typeface="Calibri"/>
              </a:rPr>
              <a:t>о</a:t>
            </a:r>
            <a:r>
              <a:rPr sz="900" dirty="0">
                <a:latin typeface="Calibri"/>
                <a:cs typeface="Calibri"/>
              </a:rPr>
              <a:t>в	</a:t>
            </a:r>
            <a:r>
              <a:rPr sz="900" dirty="0" smtClean="0">
                <a:latin typeface="Calibri"/>
                <a:cs typeface="Calibri"/>
              </a:rPr>
              <a:t>–</a:t>
            </a:r>
            <a:endParaRPr lang="ru-RU" sz="900" dirty="0" smtClean="0">
              <a:latin typeface="Calibri"/>
              <a:cs typeface="Calibri"/>
            </a:endParaRPr>
          </a:p>
          <a:p>
            <a:pPr marL="12700" marR="5715" indent="77470" algn="just">
              <a:lnSpc>
                <a:spcPct val="100000"/>
              </a:lnSpc>
              <a:tabLst>
                <a:tab pos="636588" algn="l"/>
                <a:tab pos="1379538" algn="l"/>
                <a:tab pos="2084388" algn="l"/>
                <a:tab pos="2276475" algn="l"/>
                <a:tab pos="2514600" algn="l"/>
              </a:tabLst>
            </a:pPr>
            <a:r>
              <a:rPr lang="ru-RU" sz="900" dirty="0" smtClean="0">
                <a:latin typeface="Calibri"/>
                <a:cs typeface="Calibri"/>
              </a:rPr>
              <a:t>228 </a:t>
            </a:r>
            <a:r>
              <a:rPr sz="900" dirty="0" err="1" smtClean="0">
                <a:latin typeface="Calibri"/>
                <a:cs typeface="Calibri"/>
              </a:rPr>
              <a:t>шт.</a:t>
            </a:r>
            <a:r>
              <a:rPr sz="900" spc="-5" dirty="0" err="1" smtClean="0">
                <a:latin typeface="Calibri"/>
                <a:cs typeface="Calibri"/>
              </a:rPr>
              <a:t>е</a:t>
            </a:r>
            <a:r>
              <a:rPr sz="900" spc="-15" dirty="0" err="1" smtClean="0">
                <a:latin typeface="Calibri"/>
                <a:cs typeface="Calibri"/>
              </a:rPr>
              <a:t>д</a:t>
            </a:r>
            <a:r>
              <a:rPr sz="900" dirty="0">
                <a:latin typeface="Calibri"/>
                <a:cs typeface="Calibri"/>
              </a:rPr>
              <a:t>.  </a:t>
            </a:r>
            <a:r>
              <a:rPr sz="900" spc="-5" dirty="0">
                <a:latin typeface="Calibri"/>
                <a:cs typeface="Calibri"/>
              </a:rPr>
              <a:t>(работников локомотивных бригад </a:t>
            </a:r>
            <a:r>
              <a:rPr sz="900" dirty="0">
                <a:latin typeface="Calibri"/>
                <a:cs typeface="Calibri"/>
              </a:rPr>
              <a:t>- </a:t>
            </a:r>
            <a:r>
              <a:rPr lang="ru-RU" sz="900" spc="-5" dirty="0" smtClean="0">
                <a:latin typeface="Calibri"/>
                <a:cs typeface="Calibri"/>
              </a:rPr>
              <a:t>214</a:t>
            </a:r>
            <a:r>
              <a:rPr sz="900" spc="-10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шт.ед.)</a:t>
            </a:r>
            <a:endParaRPr sz="900" dirty="0">
              <a:latin typeface="Calibri"/>
              <a:cs typeface="Calibri"/>
            </a:endParaRPr>
          </a:p>
          <a:p>
            <a:pPr marL="12700" marR="791845" indent="74295" algn="just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Протяженность участков обслуживания</a:t>
            </a:r>
            <a:r>
              <a:rPr sz="900" spc="-5" dirty="0">
                <a:latin typeface="Calibri"/>
                <a:cs typeface="Calibri"/>
              </a:rPr>
              <a:t>:  </a:t>
            </a:r>
            <a:r>
              <a:rPr lang="ru-RU" sz="900" spc="-5" dirty="0" smtClean="0">
                <a:latin typeface="Calibri"/>
                <a:cs typeface="Calibri"/>
              </a:rPr>
              <a:t>  </a:t>
            </a:r>
          </a:p>
          <a:p>
            <a:pPr marL="12700" marR="791845" indent="74295" algn="just">
              <a:lnSpc>
                <a:spcPct val="100000"/>
              </a:lnSpc>
            </a:pPr>
            <a:r>
              <a:rPr lang="ru-RU" sz="900" dirty="0" smtClean="0">
                <a:cs typeface="Calibri"/>
              </a:rPr>
              <a:t>Высокогорная – </a:t>
            </a:r>
            <a:r>
              <a:rPr sz="900" dirty="0" err="1" smtClean="0">
                <a:latin typeface="Calibri"/>
                <a:cs typeface="Calibri"/>
              </a:rPr>
              <a:t>Ванино</a:t>
            </a:r>
            <a:r>
              <a:rPr sz="900" dirty="0" smtClean="0">
                <a:latin typeface="Calibri"/>
                <a:cs typeface="Calibri"/>
              </a:rPr>
              <a:t> – </a:t>
            </a:r>
            <a:r>
              <a:rPr sz="900" spc="-5" dirty="0">
                <a:latin typeface="Calibri"/>
                <a:cs typeface="Calibri"/>
              </a:rPr>
              <a:t>217</a:t>
            </a:r>
            <a:r>
              <a:rPr sz="900" spc="-135" dirty="0">
                <a:latin typeface="Calibri"/>
                <a:cs typeface="Calibri"/>
              </a:rPr>
              <a:t> </a:t>
            </a:r>
            <a:r>
              <a:rPr sz="900" dirty="0" err="1" smtClean="0">
                <a:latin typeface="Calibri"/>
                <a:cs typeface="Calibri"/>
              </a:rPr>
              <a:t>км</a:t>
            </a:r>
            <a:endParaRPr lang="ru-RU" sz="900" dirty="0" smtClean="0">
              <a:latin typeface="Calibri"/>
              <a:cs typeface="Calibri"/>
            </a:endParaRPr>
          </a:p>
          <a:p>
            <a:pPr marL="12700" marR="791845" indent="74295" algn="just">
              <a:lnSpc>
                <a:spcPct val="100000"/>
              </a:lnSpc>
            </a:pPr>
            <a:r>
              <a:rPr lang="ru-RU" sz="900" dirty="0" smtClean="0">
                <a:latin typeface="Calibri"/>
                <a:cs typeface="Calibri"/>
              </a:rPr>
              <a:t>Высокогорная – </a:t>
            </a:r>
            <a:r>
              <a:rPr lang="ru-RU" sz="900" dirty="0" err="1" smtClean="0">
                <a:latin typeface="Calibri"/>
                <a:cs typeface="Calibri"/>
              </a:rPr>
              <a:t>Комсомольск-На-Амуре</a:t>
            </a:r>
            <a:r>
              <a:rPr lang="ru-RU" sz="900" dirty="0" smtClean="0">
                <a:latin typeface="Calibri"/>
                <a:cs typeface="Calibri"/>
              </a:rPr>
              <a:t> – 220 км</a:t>
            </a:r>
            <a:endParaRPr sz="900" dirty="0">
              <a:latin typeface="Calibri"/>
              <a:cs typeface="Calibri"/>
            </a:endParaRPr>
          </a:p>
          <a:p>
            <a:pPr marL="86995" algn="just">
              <a:lnSpc>
                <a:spcPct val="100000"/>
              </a:lnSpc>
            </a:pPr>
            <a:r>
              <a:rPr sz="900" b="1" dirty="0">
                <a:latin typeface="Calibri"/>
                <a:cs typeface="Calibri"/>
              </a:rPr>
              <a:t>Вид </a:t>
            </a:r>
            <a:r>
              <a:rPr sz="900" b="1" spc="-5" dirty="0">
                <a:latin typeface="Calibri"/>
                <a:cs typeface="Calibri"/>
              </a:rPr>
              <a:t>тяги </a:t>
            </a:r>
            <a:r>
              <a:rPr sz="900" dirty="0">
                <a:latin typeface="Calibri"/>
                <a:cs typeface="Calibri"/>
              </a:rPr>
              <a:t>–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тепловозная</a:t>
            </a:r>
            <a:endParaRPr sz="900" dirty="0">
              <a:latin typeface="Calibri"/>
              <a:cs typeface="Calibri"/>
            </a:endParaRPr>
          </a:p>
          <a:p>
            <a:pPr marL="12700" marR="986790" indent="74295" algn="just">
              <a:lnSpc>
                <a:spcPct val="100000"/>
              </a:lnSpc>
            </a:pPr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  </a:t>
            </a: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Среднемесячная</a:t>
            </a:r>
            <a:r>
              <a:rPr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заработная плата:  </a:t>
            </a:r>
            <a:endParaRPr lang="ru-RU" sz="900" i="1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986790" indent="73025" algn="just">
              <a:lnSpc>
                <a:spcPct val="100000"/>
              </a:lnSpc>
              <a:tabLst>
                <a:tab pos="2241550" algn="l"/>
                <a:tab pos="2781300" algn="l"/>
                <a:tab pos="2870200" algn="l"/>
              </a:tabLst>
            </a:pPr>
            <a:r>
              <a:rPr lang="ru-RU" sz="900" i="1" spc="-5" dirty="0" smtClean="0">
                <a:latin typeface="Calibri"/>
                <a:cs typeface="Calibri"/>
              </a:rPr>
              <a:t>машинист инструктор </a:t>
            </a:r>
            <a:r>
              <a:rPr lang="ru-RU" sz="900" i="1" spc="-5" dirty="0" err="1" smtClean="0">
                <a:latin typeface="Calibri"/>
                <a:cs typeface="Calibri"/>
              </a:rPr>
              <a:t>лб</a:t>
            </a:r>
            <a:r>
              <a:rPr lang="ru-RU" sz="900" i="1" spc="-5" dirty="0" smtClean="0">
                <a:latin typeface="Calibri"/>
                <a:cs typeface="Calibri"/>
              </a:rPr>
              <a:t> – </a:t>
            </a:r>
            <a:r>
              <a:rPr lang="ru-RU" sz="900" b="1" i="1" spc="-5" dirty="0" smtClean="0">
                <a:latin typeface="Calibri"/>
                <a:cs typeface="Calibri"/>
              </a:rPr>
              <a:t>150 438 </a:t>
            </a:r>
            <a:r>
              <a:rPr lang="ru-RU" sz="900" i="1" spc="-5" dirty="0" smtClean="0">
                <a:latin typeface="Calibri"/>
                <a:cs typeface="Calibri"/>
              </a:rPr>
              <a:t>  руб.  </a:t>
            </a:r>
          </a:p>
          <a:p>
            <a:pPr marL="12700" marR="986790" indent="73025" algn="just">
              <a:lnSpc>
                <a:spcPct val="100000"/>
              </a:lnSpc>
              <a:tabLst>
                <a:tab pos="2152650" algn="l"/>
                <a:tab pos="2241550" algn="l"/>
                <a:tab pos="2781300" algn="l"/>
                <a:tab pos="2870200" algn="l"/>
              </a:tabLst>
            </a:pPr>
            <a:r>
              <a:rPr lang="ru-RU" sz="900" i="1" spc="-5" dirty="0" smtClean="0">
                <a:latin typeface="Calibri"/>
                <a:cs typeface="Calibri"/>
              </a:rPr>
              <a:t>дежурный локомотивного депо – </a:t>
            </a:r>
            <a:r>
              <a:rPr lang="ru-RU" sz="900" b="1" i="1" spc="-5" dirty="0" smtClean="0">
                <a:latin typeface="Calibri"/>
                <a:cs typeface="Calibri"/>
              </a:rPr>
              <a:t>115 697 </a:t>
            </a:r>
            <a:r>
              <a:rPr lang="ru-RU" sz="900" i="1" spc="-5" dirty="0" smtClean="0">
                <a:latin typeface="Calibri"/>
                <a:cs typeface="Calibri"/>
              </a:rPr>
              <a:t>руб.</a:t>
            </a:r>
          </a:p>
          <a:p>
            <a:pPr marL="12700" marR="986790" indent="73025" algn="just">
              <a:lnSpc>
                <a:spcPct val="100000"/>
              </a:lnSpc>
              <a:tabLst>
                <a:tab pos="2152650" algn="l"/>
                <a:tab pos="2241550" algn="l"/>
                <a:tab pos="2781300" algn="l"/>
                <a:tab pos="2870200" algn="l"/>
              </a:tabLst>
            </a:pPr>
            <a:r>
              <a:rPr sz="900" i="1" spc="-5" dirty="0" err="1" smtClean="0">
                <a:latin typeface="Calibri"/>
                <a:cs typeface="Calibri"/>
              </a:rPr>
              <a:t>машинист</a:t>
            </a:r>
            <a:r>
              <a:rPr sz="900" i="1" spc="-5" dirty="0" smtClean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локомотива </a:t>
            </a:r>
            <a:r>
              <a:rPr sz="900" i="1" dirty="0">
                <a:latin typeface="Calibri"/>
                <a:cs typeface="Calibri"/>
              </a:rPr>
              <a:t>- </a:t>
            </a:r>
            <a:r>
              <a:rPr lang="ru-RU" sz="900" b="1" i="1" spc="-5" dirty="0" smtClean="0">
                <a:latin typeface="Calibri"/>
                <a:cs typeface="Calibri"/>
              </a:rPr>
              <a:t>125</a:t>
            </a:r>
            <a:r>
              <a:rPr sz="900" b="1" i="1" spc="-5" dirty="0" smtClean="0">
                <a:latin typeface="Calibri"/>
                <a:cs typeface="Calibri"/>
              </a:rPr>
              <a:t> </a:t>
            </a:r>
            <a:r>
              <a:rPr lang="ru-RU" sz="900" b="1" i="1" spc="-5" dirty="0" smtClean="0">
                <a:latin typeface="Calibri"/>
                <a:cs typeface="Calibri"/>
              </a:rPr>
              <a:t>542</a:t>
            </a:r>
            <a:r>
              <a:rPr lang="ru-RU" sz="900" b="1" i="1" spc="-80" dirty="0" smtClean="0">
                <a:latin typeface="Calibri"/>
                <a:cs typeface="Calibri"/>
              </a:rPr>
              <a:t> </a:t>
            </a:r>
            <a:r>
              <a:rPr sz="900" i="1" dirty="0" err="1" smtClean="0">
                <a:latin typeface="Calibri"/>
                <a:cs typeface="Calibri"/>
              </a:rPr>
              <a:t>руб</a:t>
            </a:r>
            <a:r>
              <a:rPr sz="900" i="1" dirty="0"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lang="ru-RU" sz="900" i="1" spc="-5" dirty="0" smtClean="0">
                <a:latin typeface="Calibri"/>
                <a:cs typeface="Calibri"/>
              </a:rPr>
              <a:t>   </a:t>
            </a:r>
            <a:r>
              <a:rPr sz="900" i="1" spc="-5" dirty="0" err="1" smtClean="0">
                <a:latin typeface="Calibri"/>
                <a:cs typeface="Calibri"/>
              </a:rPr>
              <a:t>помощник</a:t>
            </a:r>
            <a:r>
              <a:rPr sz="900" i="1" spc="-5" dirty="0" smtClean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машиниста локомотива </a:t>
            </a:r>
            <a:r>
              <a:rPr sz="900" i="1" dirty="0">
                <a:latin typeface="Calibri"/>
                <a:cs typeface="Calibri"/>
              </a:rPr>
              <a:t>– </a:t>
            </a:r>
            <a:r>
              <a:rPr lang="ru-RU" sz="900" b="1" i="1" spc="-5" dirty="0" smtClean="0">
                <a:latin typeface="Calibri"/>
                <a:cs typeface="Calibri"/>
              </a:rPr>
              <a:t>94</a:t>
            </a:r>
            <a:r>
              <a:rPr sz="900" b="1" i="1" spc="-5" dirty="0" smtClean="0">
                <a:latin typeface="Calibri"/>
                <a:cs typeface="Calibri"/>
              </a:rPr>
              <a:t> </a:t>
            </a:r>
            <a:r>
              <a:rPr lang="ru-RU" sz="900" b="1" i="1" spc="-5" dirty="0" smtClean="0">
                <a:latin typeface="Calibri"/>
                <a:cs typeface="Calibri"/>
              </a:rPr>
              <a:t>362</a:t>
            </a:r>
            <a:r>
              <a:rPr sz="900" b="1" i="1" spc="-60" dirty="0" smtClean="0">
                <a:latin typeface="Calibri"/>
                <a:cs typeface="Calibri"/>
              </a:rPr>
              <a:t> </a:t>
            </a:r>
            <a:r>
              <a:rPr sz="900" i="1" dirty="0" err="1">
                <a:latin typeface="Calibri"/>
                <a:cs typeface="Calibri"/>
              </a:rPr>
              <a:t>руб</a:t>
            </a:r>
            <a:r>
              <a:rPr sz="900" i="1" dirty="0" smtClean="0">
                <a:latin typeface="Calibri"/>
                <a:cs typeface="Calibri"/>
              </a:rPr>
              <a:t>.</a:t>
            </a:r>
            <a:endParaRPr lang="ru-RU" sz="900" i="1" dirty="0" smtClean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lang="ru-RU" sz="900" i="1" spc="-22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</a:p>
          <a:p>
            <a:pPr marL="12700" algn="just">
              <a:lnSpc>
                <a:spcPct val="100000"/>
              </a:lnSpc>
            </a:pPr>
            <a:r>
              <a:rPr lang="ru-RU" sz="900" i="1" spc="-22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lang="ru-RU" sz="900" spc="-2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spc="-2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900" spc="-2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      </a:t>
            </a:r>
            <a:r>
              <a:rPr lang="ru-RU" sz="900" b="1" i="1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</a:t>
            </a:r>
            <a:r>
              <a:rPr lang="ru-RU" sz="900" b="1" i="1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</a:t>
            </a:r>
            <a:r>
              <a:rPr sz="900" b="1" i="1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случае положительного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решения к</a:t>
            </a:r>
            <a:r>
              <a:rPr sz="900" b="1" i="1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переезду</a:t>
            </a:r>
            <a:r>
              <a:rPr sz="9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9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ru-RU" sz="900" spc="-5" dirty="0" smtClean="0">
                <a:latin typeface="Calibri"/>
                <a:cs typeface="Calibri"/>
              </a:rPr>
              <a:t>   </a:t>
            </a:r>
            <a:r>
              <a:rPr sz="900" spc="-5" dirty="0" err="1" smtClean="0">
                <a:latin typeface="Calibri"/>
                <a:cs typeface="Calibri"/>
              </a:rPr>
              <a:t>При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наличии свободного жилищного фонда </a:t>
            </a:r>
            <a:r>
              <a:rPr sz="900" spc="-5" dirty="0" err="1">
                <a:latin typeface="Calibri"/>
                <a:cs typeface="Calibri"/>
              </a:rPr>
              <a:t>компании</a:t>
            </a:r>
            <a:r>
              <a:rPr sz="900" spc="-5" dirty="0">
                <a:latin typeface="Calibri"/>
                <a:cs typeface="Calibri"/>
              </a:rPr>
              <a:t> </a:t>
            </a:r>
            <a:endParaRPr lang="ru-RU" sz="900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ru-RU" sz="900" dirty="0" smtClean="0">
                <a:latin typeface="Calibri"/>
                <a:cs typeface="Calibri"/>
              </a:rPr>
              <a:t>   </a:t>
            </a:r>
            <a:r>
              <a:rPr sz="900" dirty="0" smtClean="0">
                <a:latin typeface="Calibri"/>
                <a:cs typeface="Calibri"/>
              </a:rPr>
              <a:t>–  </a:t>
            </a:r>
            <a:r>
              <a:rPr sz="900" spc="-5" dirty="0">
                <a:latin typeface="Calibri"/>
                <a:cs typeface="Calibri"/>
              </a:rPr>
              <a:t>возможность предоставления служебной</a:t>
            </a:r>
            <a:r>
              <a:rPr sz="900" spc="-55" dirty="0">
                <a:latin typeface="Calibri"/>
                <a:cs typeface="Calibri"/>
              </a:rPr>
              <a:t> </a:t>
            </a:r>
            <a:r>
              <a:rPr sz="900" spc="-5" dirty="0" err="1">
                <a:latin typeface="Calibri"/>
                <a:cs typeface="Calibri"/>
              </a:rPr>
              <a:t>квартиры</a:t>
            </a:r>
            <a:r>
              <a:rPr sz="900" spc="-5" dirty="0" smtClean="0">
                <a:latin typeface="Calibri"/>
                <a:cs typeface="Calibri"/>
              </a:rPr>
              <a:t>.</a:t>
            </a:r>
            <a:r>
              <a:rPr lang="ru-RU" sz="900" spc="-5" dirty="0" smtClean="0">
                <a:latin typeface="Calibri"/>
                <a:cs typeface="Calibri"/>
              </a:rPr>
              <a:t> </a:t>
            </a:r>
          </a:p>
          <a:p>
            <a:pPr marL="12700" marR="5080">
              <a:lnSpc>
                <a:spcPct val="100000"/>
              </a:lnSpc>
            </a:pPr>
            <a:r>
              <a:rPr lang="ru-RU" sz="900" spc="-5" dirty="0" smtClean="0">
                <a:latin typeface="Calibri"/>
                <a:cs typeface="Calibri"/>
              </a:rPr>
              <a:t>   Имеется общежитие.</a:t>
            </a:r>
            <a:endParaRPr sz="900" dirty="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</a:pPr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  </a:t>
            </a: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Стоимость</a:t>
            </a:r>
            <a:r>
              <a:rPr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аренды</a:t>
            </a:r>
            <a:r>
              <a:rPr sz="900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жилья: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900" i="1" spc="-5" dirty="0" smtClean="0">
                <a:latin typeface="Calibri"/>
                <a:cs typeface="Calibri"/>
              </a:rPr>
              <a:t>   </a:t>
            </a:r>
            <a:r>
              <a:rPr sz="900" i="1" spc="-5" dirty="0" err="1" smtClean="0">
                <a:latin typeface="Calibri"/>
                <a:cs typeface="Calibri"/>
              </a:rPr>
              <a:t>благоустроенное</a:t>
            </a:r>
            <a:r>
              <a:rPr sz="900" i="1" spc="-5" dirty="0" smtClean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– </a:t>
            </a:r>
            <a:r>
              <a:rPr sz="900" i="1" dirty="0" err="1">
                <a:latin typeface="Calibri"/>
                <a:cs typeface="Calibri"/>
              </a:rPr>
              <a:t>от</a:t>
            </a:r>
            <a:r>
              <a:rPr sz="900" i="1" dirty="0">
                <a:latin typeface="Calibri"/>
                <a:cs typeface="Calibri"/>
              </a:rPr>
              <a:t> </a:t>
            </a:r>
            <a:r>
              <a:rPr lang="ru-RU" sz="900" b="1" i="1" spc="-5" dirty="0" smtClean="0">
                <a:latin typeface="Calibri"/>
                <a:cs typeface="Calibri"/>
              </a:rPr>
              <a:t>5</a:t>
            </a:r>
            <a:r>
              <a:rPr sz="900" b="1" i="1" spc="-5" dirty="0" smtClean="0">
                <a:latin typeface="Calibri"/>
                <a:cs typeface="Calibri"/>
              </a:rPr>
              <a:t> </a:t>
            </a:r>
            <a:r>
              <a:rPr sz="900" b="1" i="1" spc="-5" dirty="0">
                <a:latin typeface="Calibri"/>
                <a:cs typeface="Calibri"/>
              </a:rPr>
              <a:t>000</a:t>
            </a:r>
            <a:r>
              <a:rPr sz="900" i="1" spc="-80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руб.</a:t>
            </a:r>
            <a:endParaRPr sz="900" i="1" dirty="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</a:pPr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  </a:t>
            </a: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Стоимость</a:t>
            </a:r>
            <a:r>
              <a:rPr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приобретения жилья </a:t>
            </a:r>
            <a:r>
              <a:rPr sz="900" i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900" i="1" dirty="0" smtClean="0">
                <a:cs typeface="Calibri"/>
              </a:rPr>
              <a:t>  1 – комн. квартира от </a:t>
            </a:r>
            <a:r>
              <a:rPr lang="ru-RU" sz="900" b="1" i="1" dirty="0" smtClean="0">
                <a:cs typeface="Calibri"/>
              </a:rPr>
              <a:t>400 000 </a:t>
            </a:r>
            <a:r>
              <a:rPr lang="ru-RU" sz="900" i="1" dirty="0" smtClean="0">
                <a:cs typeface="Calibri"/>
              </a:rPr>
              <a:t>руб. </a:t>
            </a:r>
            <a:endParaRPr sz="900" dirty="0">
              <a:latin typeface="Calibri"/>
              <a:cs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361950"/>
            <a:ext cx="2667000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943350"/>
            <a:ext cx="304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 t="7483" b="10884"/>
          <a:stretch>
            <a:fillRect/>
          </a:stretch>
        </p:blipFill>
        <p:spPr bwMode="auto">
          <a:xfrm>
            <a:off x="3124200" y="89535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8"/>
          <p:cNvSpPr/>
          <p:nvPr/>
        </p:nvSpPr>
        <p:spPr>
          <a:xfrm>
            <a:off x="0" y="352259"/>
            <a:ext cx="9144000" cy="4547401"/>
          </a:xfrm>
          <a:custGeom>
            <a:avLst/>
            <a:gdLst/>
            <a:ahLst/>
            <a:cxnLst/>
            <a:rect l="l" t="t" r="r" b="b"/>
            <a:pathLst>
              <a:path w="9144000" h="923925">
                <a:moveTo>
                  <a:pt x="0" y="923328"/>
                </a:moveTo>
                <a:lnTo>
                  <a:pt x="9144000" y="923328"/>
                </a:lnTo>
                <a:lnTo>
                  <a:pt x="9144000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"/>
            <a:ext cx="8458241" cy="339502"/>
          </a:xfrm>
        </p:spPr>
        <p:txBody>
          <a:bodyPr anchor="ctr"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Эксплуатационное локомотивное депо Тында</a:t>
            </a:r>
            <a:endParaRPr lang="ru-RU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339502"/>
            <a:ext cx="3048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         </a:t>
            </a:r>
            <a:r>
              <a:rPr lang="ru-RU" sz="900" b="1" u="sng" dirty="0" smtClean="0"/>
              <a:t>г.Тында</a:t>
            </a:r>
            <a:r>
              <a:rPr lang="ru-RU" sz="900" b="1" dirty="0" smtClean="0"/>
              <a:t> </a:t>
            </a:r>
            <a:r>
              <a:rPr lang="ru-RU" sz="900" dirty="0" smtClean="0"/>
              <a:t>(с 1975 г. в России) - город в Амурской области России. Население составляет 32 990 человек. </a:t>
            </a:r>
          </a:p>
          <a:p>
            <a:r>
              <a:rPr lang="ru-RU" sz="900" dirty="0" smtClean="0"/>
              <a:t>Штатная численность 1751 шт.ед. </a:t>
            </a:r>
          </a:p>
          <a:p>
            <a:r>
              <a:rPr lang="ru-RU" sz="900" dirty="0" smtClean="0"/>
              <a:t>(работников локомотивных бригад - 1592 шт.ед.)</a:t>
            </a:r>
          </a:p>
          <a:p>
            <a:r>
              <a:rPr lang="ru-RU" sz="900" dirty="0" smtClean="0"/>
              <a:t>          </a:t>
            </a:r>
            <a:r>
              <a:rPr lang="ru-RU" sz="900" b="1" dirty="0" smtClean="0"/>
              <a:t>Протяженность участков обслуживания:</a:t>
            </a:r>
          </a:p>
          <a:p>
            <a:r>
              <a:rPr lang="ru-RU" sz="900" dirty="0" smtClean="0"/>
              <a:t>Тында – </a:t>
            </a:r>
            <a:r>
              <a:rPr lang="ru-RU" sz="900" dirty="0" err="1" smtClean="0"/>
              <a:t>Верхнезейск</a:t>
            </a:r>
            <a:r>
              <a:rPr lang="ru-RU" sz="900" dirty="0" smtClean="0"/>
              <a:t> – 345 км</a:t>
            </a:r>
          </a:p>
          <a:p>
            <a:r>
              <a:rPr lang="ru-RU" sz="900" dirty="0" smtClean="0"/>
              <a:t>Тында – </a:t>
            </a:r>
            <a:r>
              <a:rPr lang="ru-RU" sz="900" dirty="0" err="1" smtClean="0"/>
              <a:t>Юктали</a:t>
            </a:r>
            <a:r>
              <a:rPr lang="ru-RU" sz="900" dirty="0" smtClean="0"/>
              <a:t> – 337 км</a:t>
            </a:r>
          </a:p>
          <a:p>
            <a:r>
              <a:rPr lang="ru-RU" sz="900" dirty="0" smtClean="0"/>
              <a:t>Тында – Сковородино – 212 км</a:t>
            </a:r>
          </a:p>
          <a:p>
            <a:r>
              <a:rPr lang="ru-RU" sz="900" dirty="0" smtClean="0"/>
              <a:t>Тында – Беркакит – 220 км</a:t>
            </a:r>
          </a:p>
          <a:p>
            <a:r>
              <a:rPr lang="ru-RU" sz="900" b="1" dirty="0" smtClean="0"/>
              <a:t>          Вид тяги </a:t>
            </a:r>
            <a:r>
              <a:rPr lang="ru-RU" sz="900" dirty="0" smtClean="0"/>
              <a:t>– тепловозная</a:t>
            </a:r>
          </a:p>
          <a:p>
            <a:r>
              <a:rPr lang="ru-RU" sz="900" i="1" dirty="0" smtClean="0">
                <a:solidFill>
                  <a:srgbClr val="FF0000"/>
                </a:solidFill>
              </a:rPr>
              <a:t>          Среднемесячная заработная плата:</a:t>
            </a:r>
          </a:p>
          <a:p>
            <a:r>
              <a:rPr lang="ru-RU" sz="900" i="1" dirty="0" smtClean="0"/>
              <a:t>машинист инструктор </a:t>
            </a:r>
            <a:r>
              <a:rPr lang="ru-RU" sz="900" i="1" dirty="0" err="1" smtClean="0"/>
              <a:t>лб</a:t>
            </a:r>
            <a:r>
              <a:rPr lang="ru-RU" sz="900" i="1" dirty="0" smtClean="0"/>
              <a:t> –  </a:t>
            </a:r>
            <a:r>
              <a:rPr lang="ru-RU" sz="900" b="1" i="1" dirty="0" smtClean="0"/>
              <a:t>152 404 </a:t>
            </a:r>
            <a:r>
              <a:rPr lang="ru-RU" sz="900" i="1" dirty="0" smtClean="0"/>
              <a:t>руб.</a:t>
            </a:r>
          </a:p>
          <a:p>
            <a:r>
              <a:rPr lang="ru-RU" sz="900" i="1" dirty="0" smtClean="0"/>
              <a:t>дежурный основного депо – </a:t>
            </a:r>
            <a:r>
              <a:rPr lang="ru-RU" sz="900" b="1" i="1" dirty="0" smtClean="0"/>
              <a:t>145 789 </a:t>
            </a:r>
            <a:r>
              <a:rPr lang="ru-RU" sz="900" i="1" dirty="0" smtClean="0"/>
              <a:t>руб.</a:t>
            </a:r>
          </a:p>
          <a:p>
            <a:r>
              <a:rPr lang="ru-RU" sz="900" i="1" dirty="0" smtClean="0"/>
              <a:t>машинист локомотива - </a:t>
            </a:r>
            <a:r>
              <a:rPr lang="ru-RU" sz="900" b="1" i="1" dirty="0" smtClean="0"/>
              <a:t>135 099 </a:t>
            </a:r>
            <a:r>
              <a:rPr lang="ru-RU" sz="900" i="1" dirty="0" smtClean="0"/>
              <a:t>руб.</a:t>
            </a:r>
          </a:p>
          <a:p>
            <a:r>
              <a:rPr lang="ru-RU" sz="900" i="1" dirty="0" smtClean="0"/>
              <a:t>помощник машиниста локомотива – </a:t>
            </a:r>
            <a:r>
              <a:rPr lang="ru-RU" sz="900" b="1" i="1" dirty="0" smtClean="0"/>
              <a:t>100 101 </a:t>
            </a:r>
            <a:r>
              <a:rPr lang="ru-RU" sz="900" i="1" dirty="0" smtClean="0"/>
              <a:t>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1419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1428750"/>
            <a:ext cx="2767608" cy="380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u="sng" dirty="0" smtClean="0"/>
              <a:t>Инфраструктура:</a:t>
            </a:r>
            <a:endParaRPr lang="ru-RU" sz="900" dirty="0" smtClean="0"/>
          </a:p>
          <a:p>
            <a:pPr algn="just"/>
            <a:r>
              <a:rPr lang="ru-RU" sz="900" dirty="0" smtClean="0"/>
              <a:t>- </a:t>
            </a:r>
            <a:r>
              <a:rPr lang="ru-RU" sz="900" b="1" dirty="0" smtClean="0"/>
              <a:t>7</a:t>
            </a:r>
            <a:r>
              <a:rPr lang="ru-RU" sz="900" dirty="0" smtClean="0"/>
              <a:t> муниципальных детских садов.  </a:t>
            </a:r>
          </a:p>
          <a:p>
            <a:pPr algn="just"/>
            <a:r>
              <a:rPr lang="ru-RU" sz="900" dirty="0" smtClean="0"/>
              <a:t>- </a:t>
            </a:r>
            <a:r>
              <a:rPr lang="ru-RU" sz="900" b="1" dirty="0" smtClean="0"/>
              <a:t>5</a:t>
            </a:r>
            <a:r>
              <a:rPr lang="ru-RU" sz="900" dirty="0" smtClean="0"/>
              <a:t> </a:t>
            </a:r>
            <a:r>
              <a:rPr lang="ru-RU" sz="900" dirty="0" err="1" smtClean="0"/>
              <a:t>среднеобразовательных</a:t>
            </a:r>
            <a:r>
              <a:rPr lang="ru-RU" sz="900" dirty="0" smtClean="0"/>
              <a:t> школ (Классическая гимназия №2).</a:t>
            </a:r>
          </a:p>
          <a:p>
            <a:pPr algn="just">
              <a:buFontTx/>
              <a:buChar char="-"/>
            </a:pPr>
            <a:r>
              <a:rPr lang="ru-RU" sz="900" dirty="0" smtClean="0"/>
              <a:t> НУЗ «Отделенческая больница на станции Тында» ОАО «РЖД», ГАУЗ АО </a:t>
            </a:r>
            <a:r>
              <a:rPr lang="ru-RU" sz="900" dirty="0" err="1" smtClean="0"/>
              <a:t>Тындинская</a:t>
            </a:r>
            <a:r>
              <a:rPr lang="ru-RU" sz="900" dirty="0" smtClean="0"/>
              <a:t> больница. </a:t>
            </a:r>
            <a:endParaRPr lang="ru-RU" sz="900" dirty="0"/>
          </a:p>
          <a:p>
            <a:pPr algn="just">
              <a:buFontTx/>
              <a:buChar char="-"/>
            </a:pPr>
            <a:r>
              <a:rPr lang="ru-RU" sz="900" dirty="0"/>
              <a:t> </a:t>
            </a:r>
            <a:r>
              <a:rPr lang="ru-RU" sz="900" dirty="0" smtClean="0"/>
              <a:t>стадион «БАМ».</a:t>
            </a:r>
          </a:p>
          <a:p>
            <a:pPr algn="just">
              <a:buFontTx/>
              <a:buChar char="-"/>
            </a:pPr>
            <a:r>
              <a:rPr lang="ru-RU" sz="900" dirty="0"/>
              <a:t> </a:t>
            </a:r>
            <a:r>
              <a:rPr lang="ru-RU" sz="900" dirty="0" smtClean="0"/>
              <a:t>Дворец спорта (фитнес, тренажерный зал).</a:t>
            </a:r>
          </a:p>
          <a:p>
            <a:pPr algn="just">
              <a:buFontTx/>
              <a:buChar char="-"/>
            </a:pPr>
            <a:r>
              <a:rPr lang="ru-RU" sz="900" dirty="0"/>
              <a:t> </a:t>
            </a:r>
            <a:r>
              <a:rPr lang="ru-RU" sz="900" b="1" dirty="0" smtClean="0"/>
              <a:t>9</a:t>
            </a:r>
            <a:r>
              <a:rPr lang="ru-RU" sz="900" dirty="0" smtClean="0"/>
              <a:t> торговых центров.</a:t>
            </a:r>
          </a:p>
          <a:p>
            <a:pPr algn="just"/>
            <a:r>
              <a:rPr lang="ru-RU" sz="900" b="1" i="1" u="sng" dirty="0" smtClean="0"/>
              <a:t>В случае положительного решения к переезду:</a:t>
            </a:r>
          </a:p>
          <a:p>
            <a:pPr algn="just"/>
            <a:r>
              <a:rPr lang="ru-RU" sz="900" dirty="0" smtClean="0"/>
              <a:t>       При наличии свободного жилищного фонда компании, есть возможность на предоставление служебной квартиры.</a:t>
            </a:r>
          </a:p>
          <a:p>
            <a:pPr algn="just"/>
            <a:r>
              <a:rPr lang="ru-RU" sz="900" i="1" dirty="0" smtClean="0">
                <a:solidFill>
                  <a:srgbClr val="FF0000"/>
                </a:solidFill>
              </a:rPr>
              <a:t>      Стоимость аренды жилья</a:t>
            </a:r>
            <a:r>
              <a:rPr lang="ru-RU" sz="900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ru-RU" sz="900" i="1" dirty="0" smtClean="0"/>
              <a:t>благоустроенное – от </a:t>
            </a:r>
            <a:r>
              <a:rPr lang="ru-RU" sz="900" b="1" i="1" dirty="0" smtClean="0"/>
              <a:t>20 000 </a:t>
            </a:r>
            <a:r>
              <a:rPr lang="ru-RU" sz="900" i="1" dirty="0" smtClean="0"/>
              <a:t>руб.</a:t>
            </a:r>
          </a:p>
          <a:p>
            <a:pPr algn="just"/>
            <a:r>
              <a:rPr lang="ru-RU" sz="900" i="1" dirty="0">
                <a:solidFill>
                  <a:srgbClr val="FF0000"/>
                </a:solidFill>
              </a:rPr>
              <a:t> </a:t>
            </a:r>
            <a:r>
              <a:rPr lang="ru-RU" sz="900" i="1" dirty="0" smtClean="0">
                <a:solidFill>
                  <a:srgbClr val="FF0000"/>
                </a:solidFill>
              </a:rPr>
              <a:t>     Стоимость приобретения жилья: </a:t>
            </a:r>
          </a:p>
          <a:p>
            <a:pPr algn="just"/>
            <a:r>
              <a:rPr lang="ru-RU" sz="900" i="1" dirty="0" smtClean="0"/>
              <a:t>1 – комнатная квартира</a:t>
            </a:r>
            <a:r>
              <a:rPr lang="ru-RU" sz="900" i="1" dirty="0" smtClean="0">
                <a:solidFill>
                  <a:srgbClr val="FF0000"/>
                </a:solidFill>
              </a:rPr>
              <a:t> - </a:t>
            </a:r>
            <a:r>
              <a:rPr lang="ru-RU" sz="900" i="1" dirty="0" smtClean="0"/>
              <a:t>от  </a:t>
            </a:r>
            <a:r>
              <a:rPr lang="ru-RU" sz="900" b="1" i="1" dirty="0" smtClean="0"/>
              <a:t>1 400 000 </a:t>
            </a:r>
            <a:r>
              <a:rPr lang="ru-RU" sz="900" i="1" dirty="0" smtClean="0"/>
              <a:t>руб.</a:t>
            </a:r>
          </a:p>
          <a:p>
            <a:pPr algn="just"/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   </a:t>
            </a:r>
            <a:r>
              <a:rPr lang="ru-RU" sz="840" i="1" spc="-5" dirty="0" smtClean="0">
                <a:solidFill>
                  <a:srgbClr val="FF0000"/>
                </a:solidFill>
                <a:cs typeface="Calibri"/>
              </a:rPr>
              <a:t>   Молодым специалистам </a:t>
            </a:r>
            <a:r>
              <a:rPr lang="ru-RU" sz="840" spc="-5" dirty="0" smtClean="0">
                <a:cs typeface="Calibri"/>
              </a:rPr>
              <a:t>согласно Положению «О молодом специалисте»  выплачивается единовременная выплата в </a:t>
            </a:r>
            <a:r>
              <a:rPr lang="ru-RU" sz="840" b="1" spc="-5" dirty="0" smtClean="0">
                <a:cs typeface="Calibri"/>
              </a:rPr>
              <a:t>размере 250 000</a:t>
            </a:r>
            <a:r>
              <a:rPr lang="ru-RU" sz="840" spc="-5" dirty="0" smtClean="0">
                <a:cs typeface="Calibri"/>
              </a:rPr>
              <a:t> руб. В</a:t>
            </a:r>
            <a:r>
              <a:rPr lang="ru-RU" sz="900" dirty="0" smtClean="0"/>
              <a:t>ыплачивается </a:t>
            </a:r>
            <a:r>
              <a:rPr lang="ru-RU" sz="900" i="1" dirty="0" smtClean="0"/>
              <a:t>вознаграждение в размере половины должностного оклада (месячной тарифной ставки)</a:t>
            </a:r>
            <a:r>
              <a:rPr lang="ru-RU" sz="900" dirty="0" smtClean="0"/>
              <a:t> по истечении первого и второго года работы в подразделениях на станциях, находящихся в отдаленной местности.</a:t>
            </a:r>
            <a:endParaRPr lang="ru-RU" sz="840" spc="-5" dirty="0" smtClean="0">
              <a:cs typeface="Calibri"/>
            </a:endParaRPr>
          </a:p>
          <a:p>
            <a:pPr algn="just"/>
            <a:endParaRPr lang="ru-RU" sz="900" i="1" dirty="0" smtClean="0"/>
          </a:p>
          <a:p>
            <a:pPr algn="just"/>
            <a:endParaRPr lang="ru-RU" sz="900" i="1" dirty="0" smtClean="0"/>
          </a:p>
        </p:txBody>
      </p:sp>
      <p:pic>
        <p:nvPicPr>
          <p:cNvPr id="21506" name="Picture 2" descr="C:\Users\T_KonarevVS\Desktop\Новая папка (6)\Тында\scale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57" y="361949"/>
            <a:ext cx="2820051" cy="1143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715000" y="285750"/>
            <a:ext cx="3352800" cy="525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i="1" dirty="0" smtClean="0">
                <a:solidFill>
                  <a:srgbClr val="FF0000"/>
                </a:solidFill>
              </a:rPr>
              <a:t>   </a:t>
            </a:r>
          </a:p>
          <a:p>
            <a:pPr algn="just"/>
            <a:r>
              <a:rPr lang="ru-RU" sz="900" i="1" dirty="0" smtClean="0">
                <a:solidFill>
                  <a:srgbClr val="FF0000"/>
                </a:solidFill>
              </a:rPr>
              <a:t> Выплата за стаж работы  в районах </a:t>
            </a:r>
            <a:r>
              <a:rPr lang="ru-RU" sz="900" i="1" dirty="0" err="1" smtClean="0">
                <a:solidFill>
                  <a:srgbClr val="FF0000"/>
                </a:solidFill>
              </a:rPr>
              <a:t>БАМа</a:t>
            </a:r>
            <a:r>
              <a:rPr lang="ru-RU" sz="900" i="1" dirty="0" smtClean="0">
                <a:solidFill>
                  <a:srgbClr val="FF0000"/>
                </a:solidFill>
              </a:rPr>
              <a:t> </a:t>
            </a:r>
            <a:r>
              <a:rPr lang="ru-RU" sz="900" dirty="0" smtClean="0"/>
              <a:t>каждые 5 лет по </a:t>
            </a:r>
            <a:r>
              <a:rPr lang="ru-RU" sz="900" b="1" i="1" dirty="0" smtClean="0"/>
              <a:t>1,5</a:t>
            </a:r>
            <a:r>
              <a:rPr lang="ru-RU" sz="900" dirty="0" smtClean="0"/>
              <a:t> оклада (тарифной ставки). Выплачивается стимулирующая </a:t>
            </a:r>
            <a:r>
              <a:rPr lang="ru-RU" sz="900" i="1" dirty="0" smtClean="0"/>
              <a:t>надбавка в размере </a:t>
            </a:r>
            <a:r>
              <a:rPr lang="ru-RU" sz="900" b="1" i="1" dirty="0" smtClean="0"/>
              <a:t>10</a:t>
            </a:r>
            <a:r>
              <a:rPr lang="ru-RU" sz="900" i="1" dirty="0" smtClean="0"/>
              <a:t>% оклада (тарифной ставки).</a:t>
            </a:r>
            <a:endParaRPr lang="ru-RU" sz="900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900" i="1" dirty="0" smtClean="0">
                <a:solidFill>
                  <a:srgbClr val="FF0000"/>
                </a:solidFill>
              </a:rPr>
              <a:t>    Компенсация работникам, расходов на оплату стоимости проезда</a:t>
            </a:r>
            <a:r>
              <a:rPr lang="ru-RU" sz="900" dirty="0" smtClean="0"/>
              <a:t> и провоза багажа к месту проведения отпуска на Черноморском побережье Российской Федерации и обратно воздушным транспортом, а также расходов на оплату стоимости проезда и провоза багажа находящихся на их иждивении несовершеннолетних детей до 18 лет – один раз в год.</a:t>
            </a:r>
          </a:p>
          <a:p>
            <a:pPr algn="just"/>
            <a:r>
              <a:rPr lang="ru-RU" sz="900" dirty="0" smtClean="0"/>
              <a:t>     </a:t>
            </a:r>
            <a:r>
              <a:rPr lang="ru-RU" sz="900" i="1" dirty="0" smtClean="0">
                <a:solidFill>
                  <a:srgbClr val="FF0000"/>
                </a:solidFill>
              </a:rPr>
              <a:t>Досрочное назначение страховой пенсии </a:t>
            </a:r>
            <a:r>
              <a:rPr lang="ru-RU" sz="900" dirty="0" smtClean="0">
                <a:solidFill>
                  <a:srgbClr val="FF0000"/>
                </a:solidFill>
              </a:rPr>
              <a:t>по </a:t>
            </a:r>
            <a:r>
              <a:rPr lang="ru-RU" sz="900" dirty="0" smtClean="0"/>
              <a:t>старости  мужчинам по достижении возраста </a:t>
            </a:r>
            <a:r>
              <a:rPr lang="ru-RU" sz="900" b="1" dirty="0" smtClean="0"/>
              <a:t>50</a:t>
            </a:r>
            <a:r>
              <a:rPr lang="ru-RU" sz="900" dirty="0" smtClean="0"/>
              <a:t> лет , если они проработали  не менее </a:t>
            </a:r>
            <a:r>
              <a:rPr lang="ru-RU" sz="900" b="1" dirty="0" smtClean="0"/>
              <a:t>20</a:t>
            </a:r>
            <a:r>
              <a:rPr lang="ru-RU" sz="900" dirty="0" smtClean="0"/>
              <a:t> календарных лет в местностях  приравненных к районам Крайнего Севера , во вредных условиях </a:t>
            </a:r>
            <a:r>
              <a:rPr lang="ru-RU" sz="900" b="1" dirty="0" smtClean="0"/>
              <a:t>12,5</a:t>
            </a:r>
            <a:r>
              <a:rPr lang="ru-RU" sz="900" dirty="0" smtClean="0"/>
              <a:t> календарных лет, </a:t>
            </a:r>
            <a:r>
              <a:rPr lang="ru-RU" sz="900" b="1" dirty="0" smtClean="0"/>
              <a:t>25</a:t>
            </a:r>
            <a:r>
              <a:rPr lang="ru-RU" sz="900" dirty="0" smtClean="0"/>
              <a:t> календарных лет страхового стажа и женщинам  по достижении возраста 50 лет, если они проработали  не менее </a:t>
            </a:r>
            <a:r>
              <a:rPr lang="ru-RU" sz="900" b="1" dirty="0" smtClean="0"/>
              <a:t>17</a:t>
            </a:r>
            <a:r>
              <a:rPr lang="ru-RU" sz="900" dirty="0" smtClean="0"/>
              <a:t> календарных лет в местностях  приравненных к районам Крайнего Севера, </a:t>
            </a:r>
            <a:r>
              <a:rPr lang="ru-RU" sz="900" b="1" dirty="0" smtClean="0"/>
              <a:t>20</a:t>
            </a:r>
            <a:r>
              <a:rPr lang="ru-RU" sz="900" dirty="0" smtClean="0"/>
              <a:t> календарных лет страхового стажа, имеющим 2-х детей.</a:t>
            </a:r>
          </a:p>
          <a:p>
            <a:pPr algn="just"/>
            <a:r>
              <a:rPr lang="ru-RU" sz="900" dirty="0" smtClean="0"/>
              <a:t>    </a:t>
            </a:r>
            <a:r>
              <a:rPr lang="ru-RU" sz="900" i="1" dirty="0" smtClean="0">
                <a:solidFill>
                  <a:srgbClr val="FF0000"/>
                </a:solidFill>
              </a:rPr>
              <a:t>Оплата стоимости проезда </a:t>
            </a:r>
            <a:r>
              <a:rPr lang="ru-RU" sz="900" dirty="0" smtClean="0"/>
              <a:t>работника и членов его семьи в пределах территории Российской Федерации по фактическим расходам, а также стоимости провоза багажа по фактическим расходам при переезде.</a:t>
            </a:r>
            <a:r>
              <a:rPr lang="ru-RU" sz="900" i="1" spc="-5" dirty="0">
                <a:solidFill>
                  <a:srgbClr val="FF0000"/>
                </a:solidFill>
                <a:cs typeface="Calibri"/>
              </a:rPr>
              <a:t> </a:t>
            </a:r>
            <a:endParaRPr lang="ru-RU" sz="900" i="1" spc="-5" dirty="0" smtClean="0">
              <a:solidFill>
                <a:srgbClr val="FF0000"/>
              </a:solidFill>
              <a:cs typeface="Calibri"/>
            </a:endParaRPr>
          </a:p>
          <a:p>
            <a:pPr algn="just"/>
            <a:r>
              <a:rPr lang="ru-RU" sz="900" i="1" spc="-5" dirty="0">
                <a:solidFill>
                  <a:srgbClr val="FF0000"/>
                </a:solidFill>
                <a:cs typeface="Calibri"/>
              </a:rPr>
              <a:t> </a:t>
            </a:r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  Единовременное </a:t>
            </a:r>
            <a:r>
              <a:rPr lang="ru-RU" sz="900" i="1" spc="-5" dirty="0">
                <a:solidFill>
                  <a:srgbClr val="FF0000"/>
                </a:solidFill>
                <a:cs typeface="Calibri"/>
              </a:rPr>
              <a:t>пособие </a:t>
            </a:r>
            <a:r>
              <a:rPr lang="ru-RU" sz="900" dirty="0">
                <a:cs typeface="Calibri"/>
              </a:rPr>
              <a:t>в </a:t>
            </a:r>
            <a:r>
              <a:rPr lang="ru-RU" sz="900" spc="-5" dirty="0">
                <a:cs typeface="Calibri"/>
              </a:rPr>
              <a:t>размере двух</a:t>
            </a:r>
            <a:r>
              <a:rPr lang="ru-RU" sz="900" spc="120" dirty="0">
                <a:cs typeface="Calibri"/>
              </a:rPr>
              <a:t> </a:t>
            </a:r>
            <a:r>
              <a:rPr lang="ru-RU" sz="900" spc="-5" dirty="0">
                <a:cs typeface="Calibri"/>
              </a:rPr>
              <a:t>должностных</a:t>
            </a:r>
            <a:r>
              <a:rPr lang="ru-RU" sz="900" spc="-5" dirty="0" smtClean="0">
                <a:cs typeface="Calibri"/>
              </a:rPr>
              <a:t> окладов (месячных тарифных ставок) </a:t>
            </a:r>
            <a:r>
              <a:rPr lang="ru-RU" sz="900" dirty="0" smtClean="0">
                <a:cs typeface="Calibri"/>
              </a:rPr>
              <a:t>и  </a:t>
            </a:r>
            <a:r>
              <a:rPr lang="ru-RU" sz="900" spc="-5" dirty="0" smtClean="0">
                <a:cs typeface="Calibri"/>
              </a:rPr>
              <a:t>единовременное пособие </a:t>
            </a:r>
            <a:r>
              <a:rPr lang="ru-RU" sz="900" spc="-10" dirty="0" smtClean="0">
                <a:cs typeface="Calibri"/>
              </a:rPr>
              <a:t>на </a:t>
            </a:r>
            <a:r>
              <a:rPr lang="ru-RU" sz="900" spc="-5" dirty="0" smtClean="0">
                <a:cs typeface="Calibri"/>
              </a:rPr>
              <a:t>каждого прибывающего </a:t>
            </a:r>
            <a:r>
              <a:rPr lang="ru-RU" sz="900" dirty="0" smtClean="0">
                <a:cs typeface="Calibri"/>
              </a:rPr>
              <a:t>с  ним </a:t>
            </a:r>
            <a:r>
              <a:rPr lang="ru-RU" sz="900" spc="-5" dirty="0" smtClean="0">
                <a:cs typeface="Calibri"/>
              </a:rPr>
              <a:t>члена его семьи </a:t>
            </a:r>
            <a:r>
              <a:rPr lang="ru-RU" sz="900" dirty="0" smtClean="0">
                <a:cs typeface="Calibri"/>
              </a:rPr>
              <a:t>в </a:t>
            </a:r>
            <a:r>
              <a:rPr lang="ru-RU" sz="900" spc="-5" dirty="0" smtClean="0">
                <a:cs typeface="Calibri"/>
              </a:rPr>
              <a:t>размере половины  должностного оклада (половины месячной тарифной  ставки) работника.</a:t>
            </a:r>
          </a:p>
          <a:p>
            <a:pPr algn="just"/>
            <a:r>
              <a:rPr lang="ru-RU" sz="900" i="1" dirty="0" smtClean="0">
                <a:solidFill>
                  <a:srgbClr val="FF0000"/>
                </a:solidFill>
                <a:cs typeface="Calibri"/>
              </a:rPr>
              <a:t>   </a:t>
            </a:r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Процентная </a:t>
            </a:r>
            <a:r>
              <a:rPr lang="ru-RU" sz="900" i="1" spc="-10" dirty="0" smtClean="0">
                <a:solidFill>
                  <a:srgbClr val="FF0000"/>
                </a:solidFill>
                <a:cs typeface="Calibri"/>
              </a:rPr>
              <a:t>надбавка </a:t>
            </a:r>
            <a:r>
              <a:rPr lang="ru-RU" sz="900" i="1" dirty="0" smtClean="0">
                <a:solidFill>
                  <a:srgbClr val="FF0000"/>
                </a:solidFill>
                <a:cs typeface="Calibri"/>
              </a:rPr>
              <a:t>к </a:t>
            </a:r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заработной плате за стаж  </a:t>
            </a:r>
            <a:r>
              <a:rPr lang="ru-RU" sz="900" spc="-5" dirty="0" smtClean="0">
                <a:cs typeface="Calibri"/>
              </a:rPr>
              <a:t>работы в данных районах или местностях – </a:t>
            </a:r>
            <a:r>
              <a:rPr lang="ru-RU" sz="900" b="1" spc="-5" dirty="0" smtClean="0">
                <a:cs typeface="Calibri"/>
              </a:rPr>
              <a:t>10</a:t>
            </a:r>
            <a:r>
              <a:rPr lang="ru-RU" sz="900" spc="-5" dirty="0" smtClean="0">
                <a:cs typeface="Calibri"/>
              </a:rPr>
              <a:t>%  по  истечении первого года работы с увеличением на </a:t>
            </a:r>
            <a:r>
              <a:rPr lang="ru-RU" sz="900" b="1" spc="-5" dirty="0" smtClean="0">
                <a:cs typeface="Calibri"/>
              </a:rPr>
              <a:t>10</a:t>
            </a:r>
            <a:r>
              <a:rPr lang="ru-RU" sz="900" spc="-5" dirty="0" smtClean="0">
                <a:cs typeface="Calibri"/>
              </a:rPr>
              <a:t>%  за каждый последующий год работы, но не более </a:t>
            </a:r>
            <a:r>
              <a:rPr lang="ru-RU" sz="900" b="1" spc="-5" dirty="0" smtClean="0">
                <a:cs typeface="Calibri"/>
              </a:rPr>
              <a:t>50</a:t>
            </a:r>
            <a:r>
              <a:rPr lang="ru-RU" sz="900" spc="-5" dirty="0" smtClean="0">
                <a:cs typeface="Calibri"/>
              </a:rPr>
              <a:t>%  заработка, районный коэффициент –        </a:t>
            </a:r>
            <a:r>
              <a:rPr lang="ru-RU" sz="900" b="1" spc="-5" dirty="0" smtClean="0">
                <a:cs typeface="Calibri"/>
              </a:rPr>
              <a:t>70</a:t>
            </a:r>
            <a:r>
              <a:rPr lang="ru-RU" sz="900" spc="-5" dirty="0" smtClean="0">
                <a:cs typeface="Calibri"/>
              </a:rPr>
              <a:t> %.</a:t>
            </a:r>
          </a:p>
          <a:p>
            <a:pPr algn="just"/>
            <a:endParaRPr lang="ru-RU" sz="850" dirty="0" smtClean="0">
              <a:cs typeface="Calibri"/>
            </a:endParaRPr>
          </a:p>
          <a:p>
            <a:endParaRPr lang="ru-RU" sz="900" dirty="0" smtClean="0"/>
          </a:p>
          <a:p>
            <a:pPr algn="just"/>
            <a:endParaRPr lang="ru-RU" sz="900" dirty="0" smtClean="0"/>
          </a:p>
          <a:p>
            <a:endParaRPr lang="ru-RU" sz="12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743200" y="3526748"/>
            <a:ext cx="29718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900" b="1" u="sng" dirty="0" smtClean="0"/>
              <a:t>Социальный пакет:</a:t>
            </a:r>
          </a:p>
          <a:p>
            <a:pPr algn="just"/>
            <a:r>
              <a:rPr lang="ru-RU" sz="900" dirty="0" smtClean="0"/>
              <a:t>     </a:t>
            </a:r>
            <a:r>
              <a:rPr lang="ru-RU" sz="900" i="1" dirty="0" smtClean="0">
                <a:solidFill>
                  <a:srgbClr val="FF0000"/>
                </a:solidFill>
              </a:rPr>
              <a:t>Ежегодный оплачиваемый отпуск у работников локомотивных бригад  от </a:t>
            </a:r>
            <a:r>
              <a:rPr lang="ru-RU" sz="900" b="1" i="1" dirty="0" smtClean="0"/>
              <a:t>58</a:t>
            </a:r>
            <a:r>
              <a:rPr lang="ru-RU" sz="900" b="1" i="1" dirty="0" smtClean="0">
                <a:solidFill>
                  <a:srgbClr val="FF0000"/>
                </a:solidFill>
              </a:rPr>
              <a:t> </a:t>
            </a:r>
            <a:r>
              <a:rPr lang="ru-RU" sz="900" i="1" dirty="0" smtClean="0"/>
              <a:t>к.д. – </a:t>
            </a:r>
            <a:r>
              <a:rPr lang="ru-RU" sz="900" b="1" i="1" dirty="0" smtClean="0"/>
              <a:t>66</a:t>
            </a:r>
            <a:r>
              <a:rPr lang="ru-RU" sz="900" i="1" dirty="0" smtClean="0"/>
              <a:t> к.д.</a:t>
            </a:r>
          </a:p>
          <a:p>
            <a:pPr algn="just"/>
            <a:r>
              <a:rPr lang="ru-RU" sz="900" i="1" dirty="0" smtClean="0">
                <a:solidFill>
                  <a:srgbClr val="FF0000"/>
                </a:solidFill>
              </a:rPr>
              <a:t>     Бесплатный проезд на жд транспорте </a:t>
            </a:r>
            <a:r>
              <a:rPr lang="ru-RU" sz="900" dirty="0" smtClean="0"/>
              <a:t>по РФ и СНГ один раз в год (в т.ч. детям работника до 18 лет).                                                                                  Билет на самолет к месту отдыха – один раз в два года.</a:t>
            </a:r>
          </a:p>
          <a:p>
            <a:pPr algn="just"/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   Компенсируемый социальный </a:t>
            </a:r>
            <a:r>
              <a:rPr lang="ru-RU" sz="900" i="1" spc="-10" dirty="0" smtClean="0">
                <a:solidFill>
                  <a:srgbClr val="FF0000"/>
                </a:solidFill>
                <a:cs typeface="Calibri"/>
              </a:rPr>
              <a:t>пакет </a:t>
            </a:r>
            <a:r>
              <a:rPr lang="ru-RU" sz="900" dirty="0" smtClean="0">
                <a:cs typeface="Calibri"/>
              </a:rPr>
              <a:t>– </a:t>
            </a:r>
            <a:r>
              <a:rPr lang="ru-RU" sz="900" b="1" i="1" spc="-5" dirty="0" smtClean="0">
                <a:cs typeface="Calibri"/>
              </a:rPr>
              <a:t>13 800  </a:t>
            </a:r>
            <a:r>
              <a:rPr lang="ru-RU" sz="900" spc="-5" dirty="0" smtClean="0">
                <a:cs typeface="Calibri"/>
              </a:rPr>
              <a:t>руб.</a:t>
            </a:r>
            <a:r>
              <a:rPr lang="ru-RU" sz="900" b="1" i="1" spc="-5" dirty="0" smtClean="0">
                <a:cs typeface="Calibri"/>
              </a:rPr>
              <a:t> </a:t>
            </a:r>
            <a:r>
              <a:rPr lang="ru-RU" sz="900" i="1" spc="-5" dirty="0" smtClean="0">
                <a:cs typeface="Calibri"/>
              </a:rPr>
              <a:t>(значимые категории  персонала:</a:t>
            </a:r>
            <a:r>
              <a:rPr lang="ru-RU" sz="900" spc="-5" dirty="0" smtClean="0">
                <a:cs typeface="Calibri"/>
              </a:rPr>
              <a:t> помощник машиниста тепловоза хозяйственного  вида движения). </a:t>
            </a:r>
          </a:p>
          <a:p>
            <a:pPr algn="just"/>
            <a:endParaRPr lang="ru-RU" sz="900" dirty="0" smtClean="0"/>
          </a:p>
          <a:p>
            <a:pPr algn="just"/>
            <a:endParaRPr lang="ru-RU" sz="900" dirty="0" smtClean="0"/>
          </a:p>
        </p:txBody>
      </p:sp>
      <p:pic>
        <p:nvPicPr>
          <p:cNvPr id="12" name="Picture 3" descr="C:\Users\T_KonarevVS\Desktop\Новая папка (6)\Тында\iZIBQGTC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419350"/>
            <a:ext cx="28956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0" y="4820334"/>
            <a:ext cx="89916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00" b="1" i="1" dirty="0" smtClean="0">
                <a:latin typeface="Calibri" pitchFamily="34" charset="0"/>
                <a:cs typeface="Calibri" pitchFamily="34" charset="0"/>
              </a:rPr>
              <a:t>Контактный телефон: 8 961 221 88 93  Шилько Роман Дмитриевич </a:t>
            </a:r>
            <a:r>
              <a:rPr lang="ru-RU" sz="900" b="1" i="1" dirty="0" smtClean="0"/>
              <a:t>(заместитель начальника депо по кадрам и социальным вопросам)</a:t>
            </a:r>
            <a:endParaRPr lang="ru-RU" sz="9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52425"/>
          </a:xfrm>
          <a:custGeom>
            <a:avLst/>
            <a:gdLst/>
            <a:ahLst/>
            <a:cxnLst/>
            <a:rect l="l" t="t" r="r" b="b"/>
            <a:pathLst>
              <a:path w="9144000" h="352425">
                <a:moveTo>
                  <a:pt x="0" y="352259"/>
                </a:moveTo>
                <a:lnTo>
                  <a:pt x="9144000" y="352259"/>
                </a:lnTo>
                <a:lnTo>
                  <a:pt x="9144000" y="0"/>
                </a:lnTo>
                <a:lnTo>
                  <a:pt x="0" y="0"/>
                </a:lnTo>
                <a:lnTo>
                  <a:pt x="0" y="352259"/>
                </a:lnTo>
                <a:close/>
              </a:path>
            </a:pathLst>
          </a:custGeom>
          <a:solidFill>
            <a:srgbClr val="BEC5CE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Эксплуатационное локомотивное депо Новый Ургал</a:t>
            </a:r>
            <a:endParaRPr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873752"/>
            <a:ext cx="9144000" cy="269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9328" y="4992622"/>
            <a:ext cx="85344" cy="85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80368"/>
            <a:ext cx="9144000" cy="263525"/>
          </a:xfrm>
          <a:custGeom>
            <a:avLst/>
            <a:gdLst/>
            <a:ahLst/>
            <a:cxnLst/>
            <a:rect l="l" t="t" r="r" b="b"/>
            <a:pathLst>
              <a:path w="9144000" h="263525">
                <a:moveTo>
                  <a:pt x="0" y="263131"/>
                </a:moveTo>
                <a:lnTo>
                  <a:pt x="9144000" y="263131"/>
                </a:lnTo>
                <a:lnTo>
                  <a:pt x="9144000" y="0"/>
                </a:lnTo>
                <a:lnTo>
                  <a:pt x="0" y="0"/>
                </a:lnTo>
                <a:lnTo>
                  <a:pt x="0" y="263131"/>
                </a:lnTo>
                <a:close/>
              </a:path>
            </a:pathLst>
          </a:custGeom>
          <a:solidFill>
            <a:srgbClr val="BEC5CE"/>
          </a:solidFill>
        </p:spPr>
        <p:txBody>
          <a:bodyPr wrap="square" lIns="0" tIns="0" rIns="0" bIns="0" rtlCol="0" anchor="ctr"/>
          <a:lstStyle/>
          <a:p>
            <a:r>
              <a:rPr lang="ru-RU" sz="1200" b="1" i="1" dirty="0" smtClean="0">
                <a:latin typeface="Calibri" pitchFamily="34" charset="0"/>
                <a:cs typeface="Calibri" pitchFamily="34" charset="0"/>
              </a:rPr>
              <a:t> Контактный телефон: 8 914 174 76 62   Шейко Виктория Климовна </a:t>
            </a:r>
            <a:r>
              <a:rPr lang="ru-RU" sz="900" b="1" i="1" dirty="0" smtClean="0"/>
              <a:t>(заместитель начальника депо по кадрам и социальным вопросам)</a:t>
            </a:r>
            <a:endParaRPr lang="ru-RU" sz="900" b="1" i="1" dirty="0"/>
          </a:p>
        </p:txBody>
      </p:sp>
      <p:sp>
        <p:nvSpPr>
          <p:cNvPr id="6" name="object 6"/>
          <p:cNvSpPr/>
          <p:nvPr/>
        </p:nvSpPr>
        <p:spPr>
          <a:xfrm>
            <a:off x="8362950" y="4945850"/>
            <a:ext cx="406273" cy="134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52259"/>
            <a:ext cx="9144000" cy="4505491"/>
          </a:xfrm>
          <a:custGeom>
            <a:avLst/>
            <a:gdLst/>
            <a:ahLst/>
            <a:cxnLst/>
            <a:rect l="l" t="t" r="r" b="b"/>
            <a:pathLst>
              <a:path w="9144000" h="923925">
                <a:moveTo>
                  <a:pt x="0" y="923328"/>
                </a:moveTo>
                <a:lnTo>
                  <a:pt x="9144000" y="923328"/>
                </a:lnTo>
                <a:lnTo>
                  <a:pt x="9144000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743201" y="437134"/>
            <a:ext cx="2971799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algn="just">
              <a:lnSpc>
                <a:spcPct val="100000"/>
              </a:lnSpc>
              <a:spcBef>
                <a:spcPts val="100"/>
              </a:spcBef>
            </a:pPr>
            <a:r>
              <a:rPr sz="900" b="1" u="sng" spc="-5" dirty="0">
                <a:latin typeface="Calibri"/>
                <a:cs typeface="Calibri"/>
              </a:rPr>
              <a:t>пгт. </a:t>
            </a:r>
            <a:r>
              <a:rPr sz="900" b="1" u="sng" dirty="0">
                <a:latin typeface="Calibri"/>
                <a:cs typeface="Calibri"/>
              </a:rPr>
              <a:t>Новый </a:t>
            </a:r>
            <a:r>
              <a:rPr sz="900" b="1" u="sng" spc="-5" dirty="0">
                <a:latin typeface="Calibri"/>
                <a:cs typeface="Calibri"/>
              </a:rPr>
              <a:t>Ургал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поселок </a:t>
            </a:r>
            <a:r>
              <a:rPr sz="900" dirty="0">
                <a:latin typeface="Calibri"/>
                <a:cs typeface="Calibri"/>
              </a:rPr>
              <a:t>городского </a:t>
            </a:r>
            <a:r>
              <a:rPr sz="900" spc="-5" dirty="0">
                <a:latin typeface="Calibri"/>
                <a:cs typeface="Calibri"/>
              </a:rPr>
              <a:t>типа</a:t>
            </a:r>
            <a:r>
              <a:rPr sz="900" spc="-11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</a:t>
            </a:r>
          </a:p>
          <a:p>
            <a:pPr marL="12700" marR="5080" algn="just">
              <a:lnSpc>
                <a:spcPct val="100000"/>
              </a:lnSpc>
            </a:pPr>
            <a:r>
              <a:rPr lang="ru-RU" sz="900" spc="-5" dirty="0" smtClean="0">
                <a:latin typeface="Calibri"/>
                <a:cs typeface="Calibri"/>
              </a:rPr>
              <a:t>          </a:t>
            </a:r>
            <a:r>
              <a:rPr sz="900" spc="-5" dirty="0" err="1" smtClean="0">
                <a:latin typeface="Calibri"/>
                <a:cs typeface="Calibri"/>
              </a:rPr>
              <a:t>Верхнебуреинском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районе </a:t>
            </a:r>
            <a:r>
              <a:rPr sz="900" dirty="0" err="1">
                <a:latin typeface="Calibri"/>
                <a:cs typeface="Calibri"/>
              </a:rPr>
              <a:t>Хабаровского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dirty="0" err="1" smtClean="0">
                <a:latin typeface="Calibri"/>
                <a:cs typeface="Calibri"/>
              </a:rPr>
              <a:t>края</a:t>
            </a:r>
            <a:r>
              <a:rPr lang="ru-RU" sz="900" dirty="0" smtClean="0">
                <a:latin typeface="Calibri"/>
                <a:cs typeface="Calibri"/>
              </a:rPr>
              <a:t>.</a:t>
            </a:r>
          </a:p>
          <a:p>
            <a:pPr marL="12700" marR="5080" algn="just">
              <a:lnSpc>
                <a:spcPct val="100000"/>
              </a:lnSpc>
            </a:pPr>
            <a:r>
              <a:rPr sz="900" spc="-145" dirty="0" smtClean="0">
                <a:latin typeface="Calibri"/>
                <a:cs typeface="Calibri"/>
              </a:rPr>
              <a:t> </a:t>
            </a:r>
            <a:r>
              <a:rPr lang="ru-RU" sz="900" spc="-5" dirty="0" smtClean="0">
                <a:latin typeface="Calibri"/>
                <a:cs typeface="Calibri"/>
              </a:rPr>
              <a:t>       </a:t>
            </a:r>
            <a:r>
              <a:rPr lang="ru-RU" sz="900" b="1" spc="-5" dirty="0" smtClean="0">
                <a:latin typeface="Calibri"/>
                <a:cs typeface="Calibri"/>
              </a:rPr>
              <a:t>Н</a:t>
            </a:r>
            <a:r>
              <a:rPr sz="900" b="1" spc="-5" dirty="0" err="1" smtClean="0">
                <a:latin typeface="Calibri"/>
                <a:cs typeface="Calibri"/>
              </a:rPr>
              <a:t>аселени</a:t>
            </a:r>
            <a:r>
              <a:rPr lang="ru-RU" sz="900" b="1" spc="-5" dirty="0" smtClean="0">
                <a:latin typeface="Calibri"/>
                <a:cs typeface="Calibri"/>
              </a:rPr>
              <a:t>е</a:t>
            </a:r>
            <a:r>
              <a:rPr sz="900" b="1" spc="-5" dirty="0" smtClean="0">
                <a:latin typeface="Calibri"/>
                <a:cs typeface="Calibri"/>
              </a:rPr>
              <a:t> </a:t>
            </a:r>
            <a:r>
              <a:rPr sz="900" spc="-5" dirty="0" err="1">
                <a:latin typeface="Calibri"/>
                <a:cs typeface="Calibri"/>
              </a:rPr>
              <a:t>составляет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lang="ru-RU" sz="900" spc="-5" dirty="0" smtClean="0">
                <a:latin typeface="Calibri"/>
                <a:cs typeface="Calibri"/>
              </a:rPr>
              <a:t>- </a:t>
            </a:r>
            <a:r>
              <a:rPr sz="900" dirty="0" smtClean="0">
                <a:latin typeface="Calibri"/>
                <a:cs typeface="Calibri"/>
              </a:rPr>
              <a:t>6 </a:t>
            </a:r>
            <a:r>
              <a:rPr sz="900" dirty="0">
                <a:latin typeface="Calibri"/>
                <a:cs typeface="Calibri"/>
              </a:rPr>
              <a:t>182</a:t>
            </a:r>
            <a:r>
              <a:rPr sz="900" spc="-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чел.</a:t>
            </a:r>
            <a:endParaRPr sz="900" dirty="0">
              <a:latin typeface="Calibri"/>
              <a:cs typeface="Calibri"/>
            </a:endParaRPr>
          </a:p>
          <a:p>
            <a:pPr marL="12700" marR="126364" algn="just">
              <a:lnSpc>
                <a:spcPct val="100000"/>
              </a:lnSpc>
            </a:pPr>
            <a:r>
              <a:rPr lang="ru-RU" sz="900" spc="-5" dirty="0" smtClean="0">
                <a:latin typeface="Calibri"/>
                <a:cs typeface="Calibri"/>
              </a:rPr>
              <a:t>          </a:t>
            </a:r>
            <a:r>
              <a:rPr sz="900" spc="-5" dirty="0" err="1" smtClean="0">
                <a:latin typeface="Calibri"/>
                <a:cs typeface="Calibri"/>
              </a:rPr>
              <a:t>Штатная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численность </a:t>
            </a:r>
            <a:r>
              <a:rPr sz="900" spc="-5" dirty="0" err="1">
                <a:latin typeface="Calibri"/>
                <a:cs typeface="Calibri"/>
              </a:rPr>
              <a:t>работников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 smtClean="0">
                <a:latin typeface="Calibri"/>
                <a:cs typeface="Calibri"/>
              </a:rPr>
              <a:t>75</a:t>
            </a:r>
            <a:r>
              <a:rPr lang="ru-RU" sz="900" dirty="0" smtClean="0">
                <a:latin typeface="Calibri"/>
                <a:cs typeface="Calibri"/>
              </a:rPr>
              <a:t>7</a:t>
            </a:r>
            <a:r>
              <a:rPr sz="900" dirty="0" smtClean="0">
                <a:latin typeface="Calibri"/>
                <a:cs typeface="Calibri"/>
              </a:rPr>
              <a:t> </a:t>
            </a:r>
            <a:r>
              <a:rPr sz="900" spc="-5" dirty="0" err="1">
                <a:latin typeface="Calibri"/>
                <a:cs typeface="Calibri"/>
              </a:rPr>
              <a:t>шт.ед</a:t>
            </a:r>
            <a:r>
              <a:rPr sz="900" spc="-5" dirty="0" smtClean="0">
                <a:latin typeface="Calibri"/>
                <a:cs typeface="Calibri"/>
              </a:rPr>
              <a:t>.</a:t>
            </a:r>
            <a:r>
              <a:rPr lang="ru-RU" sz="900" spc="-5" dirty="0" smtClean="0">
                <a:latin typeface="Calibri"/>
                <a:cs typeface="Calibri"/>
              </a:rPr>
              <a:t> </a:t>
            </a:r>
          </a:p>
          <a:p>
            <a:pPr marL="12700" marR="126364" algn="just">
              <a:lnSpc>
                <a:spcPct val="100000"/>
              </a:lnSpc>
            </a:pPr>
            <a:r>
              <a:rPr lang="ru-RU" sz="900" spc="-5" dirty="0" smtClean="0">
                <a:latin typeface="Calibri"/>
                <a:cs typeface="Calibri"/>
              </a:rPr>
              <a:t>       (</a:t>
            </a:r>
            <a:r>
              <a:rPr sz="900" spc="-5" dirty="0" err="1" smtClean="0">
                <a:latin typeface="Calibri"/>
                <a:cs typeface="Calibri"/>
              </a:rPr>
              <a:t>работников</a:t>
            </a:r>
            <a:r>
              <a:rPr sz="900" spc="-5" dirty="0" smtClean="0">
                <a:latin typeface="Calibri"/>
                <a:cs typeface="Calibri"/>
              </a:rPr>
              <a:t>  </a:t>
            </a:r>
            <a:r>
              <a:rPr sz="900" spc="-5" dirty="0">
                <a:latin typeface="Calibri"/>
                <a:cs typeface="Calibri"/>
              </a:rPr>
              <a:t>локомотивных бригад </a:t>
            </a:r>
            <a:r>
              <a:rPr sz="900" dirty="0">
                <a:latin typeface="Calibri"/>
                <a:cs typeface="Calibri"/>
              </a:rPr>
              <a:t>- </a:t>
            </a:r>
            <a:r>
              <a:rPr sz="900" dirty="0" smtClean="0">
                <a:latin typeface="Calibri"/>
                <a:cs typeface="Calibri"/>
              </a:rPr>
              <a:t>68</a:t>
            </a:r>
            <a:r>
              <a:rPr lang="ru-RU" sz="900" dirty="0" smtClean="0">
                <a:latin typeface="Calibri"/>
                <a:cs typeface="Calibri"/>
              </a:rPr>
              <a:t>6</a:t>
            </a:r>
            <a:r>
              <a:rPr sz="900" spc="-80" dirty="0" smtClean="0">
                <a:latin typeface="Calibri"/>
                <a:cs typeface="Calibri"/>
              </a:rPr>
              <a:t> </a:t>
            </a:r>
            <a:r>
              <a:rPr sz="900" spc="-5" dirty="0" err="1">
                <a:latin typeface="Calibri"/>
                <a:cs typeface="Calibri"/>
              </a:rPr>
              <a:t>шт.ед</a:t>
            </a:r>
            <a:r>
              <a:rPr sz="900" spc="-5" dirty="0" smtClean="0">
                <a:latin typeface="Calibri"/>
                <a:cs typeface="Calibri"/>
              </a:rPr>
              <a:t>.</a:t>
            </a:r>
            <a:r>
              <a:rPr lang="ru-RU" sz="900" spc="-5" dirty="0" smtClean="0">
                <a:latin typeface="Calibri"/>
                <a:cs typeface="Calibri"/>
              </a:rPr>
              <a:t>)</a:t>
            </a:r>
            <a:endParaRPr sz="900" dirty="0">
              <a:latin typeface="Calibri"/>
              <a:cs typeface="Calibri"/>
            </a:endParaRPr>
          </a:p>
          <a:p>
            <a:pPr marL="12700" marR="798195" indent="149860" algn="just">
              <a:lnSpc>
                <a:spcPct val="100000"/>
              </a:lnSpc>
            </a:pPr>
            <a:r>
              <a:rPr sz="900" u="sng" spc="-2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lang="ru-RU" sz="900" u="sng" spc="-220" dirty="0" smtClean="0"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2700" marR="798195" indent="149860" algn="just">
              <a:lnSpc>
                <a:spcPct val="100000"/>
              </a:lnSpc>
            </a:pPr>
            <a:r>
              <a:rPr lang="ru-RU" sz="900" b="1" u="sng" spc="-22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Протяженность</a:t>
            </a:r>
            <a:r>
              <a:rPr sz="900" b="1" u="sng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участков</a:t>
            </a:r>
            <a:r>
              <a:rPr sz="900" b="1" u="sng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обслуживания: 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lang="ru-RU" sz="900" b="1" dirty="0" smtClean="0">
                <a:latin typeface="Calibri"/>
                <a:cs typeface="Calibri"/>
              </a:rPr>
              <a:t>  </a:t>
            </a:r>
          </a:p>
          <a:p>
            <a:pPr marL="12700" marR="798195" indent="149860" algn="just">
              <a:lnSpc>
                <a:spcPct val="100000"/>
              </a:lnSpc>
            </a:pPr>
            <a:r>
              <a:rPr lang="ru-RU" sz="900" b="1" dirty="0" smtClean="0">
                <a:latin typeface="Calibri"/>
                <a:cs typeface="Calibri"/>
              </a:rPr>
              <a:t>   </a:t>
            </a:r>
            <a:r>
              <a:rPr sz="900" spc="-5" dirty="0" err="1" smtClean="0">
                <a:latin typeface="Calibri"/>
                <a:cs typeface="Calibri"/>
              </a:rPr>
              <a:t>Ургал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Постышево </a:t>
            </a:r>
            <a:r>
              <a:rPr sz="900" dirty="0">
                <a:latin typeface="Calibri"/>
                <a:cs typeface="Calibri"/>
              </a:rPr>
              <a:t>– 314</a:t>
            </a:r>
            <a:r>
              <a:rPr sz="900" spc="-70" dirty="0">
                <a:latin typeface="Calibri"/>
                <a:cs typeface="Calibri"/>
              </a:rPr>
              <a:t> </a:t>
            </a:r>
            <a:r>
              <a:rPr sz="900" dirty="0" err="1" smtClean="0">
                <a:latin typeface="Calibri"/>
                <a:cs typeface="Calibri"/>
              </a:rPr>
              <a:t>км</a:t>
            </a:r>
            <a:endParaRPr lang="ru-RU" sz="900" dirty="0" smtClean="0">
              <a:latin typeface="Calibri"/>
              <a:cs typeface="Calibri"/>
            </a:endParaRPr>
          </a:p>
          <a:p>
            <a:pPr marL="12700" marR="798195" indent="149860" algn="just">
              <a:lnSpc>
                <a:spcPct val="100000"/>
              </a:lnSpc>
            </a:pPr>
            <a:r>
              <a:rPr lang="ru-RU" sz="900" spc="-5" dirty="0" smtClean="0">
                <a:latin typeface="Calibri"/>
                <a:cs typeface="Calibri"/>
              </a:rPr>
              <a:t>   </a:t>
            </a:r>
            <a:r>
              <a:rPr sz="900" spc="-5" dirty="0" err="1" smtClean="0">
                <a:latin typeface="Calibri"/>
                <a:cs typeface="Calibri"/>
              </a:rPr>
              <a:t>Ургал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Тырма </a:t>
            </a:r>
            <a:r>
              <a:rPr sz="900" dirty="0">
                <a:latin typeface="Calibri"/>
                <a:cs typeface="Calibri"/>
              </a:rPr>
              <a:t>– 158</a:t>
            </a:r>
            <a:r>
              <a:rPr sz="900" spc="-55" dirty="0">
                <a:latin typeface="Calibri"/>
                <a:cs typeface="Calibri"/>
              </a:rPr>
              <a:t> </a:t>
            </a:r>
            <a:r>
              <a:rPr sz="900" dirty="0" err="1" smtClean="0">
                <a:latin typeface="Calibri"/>
                <a:cs typeface="Calibri"/>
              </a:rPr>
              <a:t>км</a:t>
            </a:r>
            <a:endParaRPr lang="ru-RU" sz="900" dirty="0" smtClean="0">
              <a:latin typeface="Calibri"/>
              <a:cs typeface="Calibri"/>
            </a:endParaRPr>
          </a:p>
          <a:p>
            <a:pPr marL="12700" marR="798195" indent="149860" algn="just">
              <a:lnSpc>
                <a:spcPct val="100000"/>
              </a:lnSpc>
            </a:pPr>
            <a:r>
              <a:rPr lang="ru-RU" sz="900" spc="-5" dirty="0" smtClean="0">
                <a:latin typeface="Calibri"/>
                <a:cs typeface="Calibri"/>
              </a:rPr>
              <a:t>   </a:t>
            </a:r>
            <a:r>
              <a:rPr sz="900" spc="-5" dirty="0" err="1" smtClean="0">
                <a:latin typeface="Calibri"/>
                <a:cs typeface="Calibri"/>
              </a:rPr>
              <a:t>Ургал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Февральск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282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 err="1" smtClean="0">
                <a:latin typeface="Calibri"/>
                <a:cs typeface="Calibri"/>
              </a:rPr>
              <a:t>км</a:t>
            </a:r>
            <a:endParaRPr sz="9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lang="ru-RU" sz="900" dirty="0" smtClean="0">
                <a:latin typeface="Calibri"/>
                <a:cs typeface="Calibri"/>
              </a:rPr>
              <a:t>      </a:t>
            </a:r>
            <a:r>
              <a:rPr lang="ru-RU" sz="900" b="1" dirty="0" smtClean="0">
                <a:latin typeface="Calibri"/>
                <a:cs typeface="Calibri"/>
              </a:rPr>
              <a:t>В</a:t>
            </a:r>
            <a:r>
              <a:rPr sz="900" b="1" dirty="0" err="1" smtClean="0">
                <a:latin typeface="Calibri"/>
                <a:cs typeface="Calibri"/>
              </a:rPr>
              <a:t>ид</a:t>
            </a:r>
            <a:r>
              <a:rPr sz="900" b="1" dirty="0" smtClean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тяги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тепловозная</a:t>
            </a:r>
            <a:r>
              <a:rPr sz="900" spc="-9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тяга.</a:t>
            </a:r>
            <a:endParaRPr sz="900" dirty="0">
              <a:latin typeface="Calibri"/>
              <a:cs typeface="Calibri"/>
            </a:endParaRPr>
          </a:p>
          <a:p>
            <a:pPr marL="12700" marR="180975" indent="150495" algn="just">
              <a:lnSpc>
                <a:spcPct val="100000"/>
              </a:lnSpc>
            </a:pP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Среднемесячная </a:t>
            </a:r>
            <a:r>
              <a:rPr sz="900" i="1" spc="-5" dirty="0" err="1">
                <a:solidFill>
                  <a:srgbClr val="FF0000"/>
                </a:solidFill>
                <a:latin typeface="Calibri"/>
                <a:cs typeface="Calibri"/>
              </a:rPr>
              <a:t>заработная</a:t>
            </a: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плата</a:t>
            </a:r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ru-RU" sz="900" i="1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180975" indent="150495" algn="just">
              <a:lnSpc>
                <a:spcPct val="100000"/>
              </a:lnSpc>
            </a:pPr>
            <a:r>
              <a:rPr lang="ru-RU" sz="900" i="1" spc="-5" dirty="0" smtClean="0">
                <a:latin typeface="Calibri"/>
                <a:cs typeface="Calibri"/>
              </a:rPr>
              <a:t>Машинист инструктор </a:t>
            </a:r>
            <a:r>
              <a:rPr lang="ru-RU" sz="900" i="1" spc="-5" dirty="0" err="1" smtClean="0">
                <a:latin typeface="Calibri"/>
                <a:cs typeface="Calibri"/>
              </a:rPr>
              <a:t>лб</a:t>
            </a:r>
            <a:r>
              <a:rPr lang="ru-RU" sz="900" i="1" spc="-5" dirty="0" smtClean="0">
                <a:latin typeface="Calibri"/>
                <a:cs typeface="Calibri"/>
              </a:rPr>
              <a:t> – </a:t>
            </a:r>
            <a:r>
              <a:rPr lang="ru-RU" sz="900" b="1" i="1" spc="-5" dirty="0" smtClean="0">
                <a:latin typeface="Calibri"/>
                <a:cs typeface="Calibri"/>
              </a:rPr>
              <a:t>134 233 </a:t>
            </a:r>
            <a:r>
              <a:rPr lang="ru-RU" sz="900" i="1" spc="-5" dirty="0" smtClean="0">
                <a:latin typeface="Calibri"/>
                <a:cs typeface="Calibri"/>
              </a:rPr>
              <a:t>руб.</a:t>
            </a:r>
          </a:p>
          <a:p>
            <a:pPr marL="12700" marR="180975" indent="150495" algn="just">
              <a:lnSpc>
                <a:spcPct val="100000"/>
              </a:lnSpc>
            </a:pPr>
            <a:r>
              <a:rPr lang="ru-RU" sz="900" i="1" spc="-5" dirty="0" smtClean="0">
                <a:latin typeface="Calibri"/>
                <a:cs typeface="Calibri"/>
              </a:rPr>
              <a:t>Дежурный локомотивного депо – </a:t>
            </a:r>
            <a:r>
              <a:rPr lang="ru-RU" sz="900" b="1" i="1" spc="-5" dirty="0" smtClean="0">
                <a:latin typeface="Calibri"/>
                <a:cs typeface="Calibri"/>
              </a:rPr>
              <a:t>125 484 </a:t>
            </a:r>
            <a:r>
              <a:rPr lang="ru-RU" sz="900" i="1" spc="-5" dirty="0" smtClean="0">
                <a:latin typeface="Calibri"/>
                <a:cs typeface="Calibri"/>
              </a:rPr>
              <a:t>руб.</a:t>
            </a:r>
          </a:p>
          <a:p>
            <a:pPr marL="12700" marR="180975" indent="150495" algn="just">
              <a:lnSpc>
                <a:spcPct val="100000"/>
              </a:lnSpc>
            </a:pPr>
            <a:r>
              <a:rPr sz="900" i="1" spc="-5" dirty="0" err="1" smtClean="0">
                <a:latin typeface="Calibri"/>
                <a:cs typeface="Calibri"/>
              </a:rPr>
              <a:t>машинист</a:t>
            </a:r>
            <a:r>
              <a:rPr sz="900" i="1" spc="-5" dirty="0" smtClean="0">
                <a:latin typeface="Calibri"/>
                <a:cs typeface="Calibri"/>
              </a:rPr>
              <a:t>  </a:t>
            </a:r>
            <a:r>
              <a:rPr sz="900" i="1" spc="-5" dirty="0" err="1">
                <a:latin typeface="Calibri"/>
                <a:cs typeface="Calibri"/>
              </a:rPr>
              <a:t>локомотива</a:t>
            </a:r>
            <a:r>
              <a:rPr sz="900" i="1" spc="-5" dirty="0">
                <a:latin typeface="Calibri"/>
                <a:cs typeface="Calibri"/>
              </a:rPr>
              <a:t> </a:t>
            </a:r>
            <a:r>
              <a:rPr lang="ru-RU" sz="900" i="1" spc="-5" dirty="0" smtClean="0">
                <a:latin typeface="Calibri"/>
                <a:cs typeface="Calibri"/>
              </a:rPr>
              <a:t>-</a:t>
            </a:r>
            <a:r>
              <a:rPr sz="900" i="1" spc="-5" dirty="0" smtClean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135 050 </a:t>
            </a:r>
            <a:r>
              <a:rPr sz="900" i="1" dirty="0" err="1" smtClean="0">
                <a:latin typeface="Calibri"/>
                <a:cs typeface="Calibri"/>
              </a:rPr>
              <a:t>руб</a:t>
            </a:r>
            <a:r>
              <a:rPr lang="ru-RU" sz="900" i="1" dirty="0" smtClean="0">
                <a:latin typeface="Calibri"/>
                <a:cs typeface="Calibri"/>
              </a:rPr>
              <a:t>.</a:t>
            </a:r>
          </a:p>
          <a:p>
            <a:pPr marL="12700" marR="180975" indent="150495" algn="just">
              <a:lnSpc>
                <a:spcPct val="100000"/>
              </a:lnSpc>
            </a:pPr>
            <a:r>
              <a:rPr sz="900" i="1" spc="-5" dirty="0" err="1" smtClean="0">
                <a:latin typeface="Calibri"/>
                <a:cs typeface="Calibri"/>
              </a:rPr>
              <a:t>помощник</a:t>
            </a:r>
            <a:r>
              <a:rPr sz="900" i="1" spc="-5" dirty="0" smtClean="0">
                <a:latin typeface="Calibri"/>
                <a:cs typeface="Calibri"/>
              </a:rPr>
              <a:t>  </a:t>
            </a:r>
            <a:r>
              <a:rPr sz="900" i="1" spc="-5" dirty="0">
                <a:latin typeface="Calibri"/>
                <a:cs typeface="Calibri"/>
              </a:rPr>
              <a:t>машиниста локомотива </a:t>
            </a:r>
            <a:r>
              <a:rPr sz="900" i="1" dirty="0">
                <a:latin typeface="Calibri"/>
                <a:cs typeface="Calibri"/>
              </a:rPr>
              <a:t>– </a:t>
            </a:r>
            <a:r>
              <a:rPr sz="900" b="1" i="1" spc="-5" dirty="0">
                <a:latin typeface="Calibri"/>
                <a:cs typeface="Calibri"/>
              </a:rPr>
              <a:t>101 </a:t>
            </a:r>
            <a:r>
              <a:rPr sz="900" b="1" i="1" dirty="0">
                <a:latin typeface="Calibri"/>
                <a:cs typeface="Calibri"/>
              </a:rPr>
              <a:t>311</a:t>
            </a:r>
            <a:r>
              <a:rPr sz="900" b="1" i="1" spc="-60" dirty="0">
                <a:latin typeface="Calibri"/>
                <a:cs typeface="Calibri"/>
              </a:rPr>
              <a:t> </a:t>
            </a:r>
            <a:r>
              <a:rPr sz="900" i="1" spc="-5" dirty="0" err="1" smtClean="0">
                <a:latin typeface="Calibri"/>
                <a:cs typeface="Calibri"/>
              </a:rPr>
              <a:t>руб</a:t>
            </a:r>
            <a:r>
              <a:rPr sz="900" i="1" spc="-5" dirty="0" smtClean="0"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200" y="1733550"/>
            <a:ext cx="3048000" cy="259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900" spc="-2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         </a:t>
            </a:r>
            <a:r>
              <a:rPr lang="ru-RU" sz="900" b="1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       </a:t>
            </a:r>
            <a:r>
              <a:rPr lang="ru-RU" sz="900" b="1" u="sng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Инфраструктура:</a:t>
            </a:r>
          </a:p>
          <a:p>
            <a:pPr marL="71755" indent="-59690">
              <a:lnSpc>
                <a:spcPct val="100000"/>
              </a:lnSpc>
              <a:buChar char="-"/>
              <a:tabLst>
                <a:tab pos="72390" algn="l"/>
              </a:tabLst>
            </a:pPr>
            <a:r>
              <a:rPr sz="900" b="1" dirty="0" smtClean="0">
                <a:latin typeface="Calibri"/>
                <a:cs typeface="Calibri"/>
              </a:rPr>
              <a:t>3</a:t>
            </a:r>
            <a:r>
              <a:rPr sz="900" dirty="0" smtClean="0">
                <a:latin typeface="Calibri"/>
                <a:cs typeface="Calibri"/>
              </a:rPr>
              <a:t> </a:t>
            </a:r>
            <a:r>
              <a:rPr sz="900" spc="-5" dirty="0" err="1">
                <a:latin typeface="Calibri"/>
                <a:cs typeface="Calibri"/>
              </a:rPr>
              <a:t>детских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 err="1" smtClean="0">
                <a:latin typeface="Calibri"/>
                <a:cs typeface="Calibri"/>
              </a:rPr>
              <a:t>сада</a:t>
            </a:r>
            <a:r>
              <a:rPr lang="ru-RU" sz="900" dirty="0" smtClean="0">
                <a:latin typeface="Calibri"/>
                <a:cs typeface="Calibri"/>
              </a:rPr>
              <a:t> (1</a:t>
            </a:r>
            <a:r>
              <a:rPr sz="900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железнодорожный, </a:t>
            </a:r>
            <a:r>
              <a:rPr sz="900" dirty="0">
                <a:latin typeface="Calibri"/>
                <a:cs typeface="Calibri"/>
              </a:rPr>
              <a:t>2</a:t>
            </a:r>
            <a:r>
              <a:rPr sz="900" spc="-95" dirty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муниципальных</a:t>
            </a:r>
            <a:r>
              <a:rPr lang="ru-RU" sz="900" spc="-5" dirty="0" smtClean="0">
                <a:latin typeface="Calibri"/>
                <a:cs typeface="Calibri"/>
              </a:rPr>
              <a:t>)</a:t>
            </a:r>
            <a:r>
              <a:rPr sz="900" spc="-5" dirty="0" smtClean="0"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12700" marR="260350">
              <a:lnSpc>
                <a:spcPct val="100000"/>
              </a:lnSpc>
              <a:buChar char="-"/>
              <a:tabLst>
                <a:tab pos="72390" algn="l"/>
              </a:tabLst>
            </a:pPr>
            <a:r>
              <a:rPr lang="ru-RU" sz="900" b="1" spc="-5" dirty="0" smtClean="0">
                <a:latin typeface="Calibri"/>
                <a:cs typeface="Calibri"/>
              </a:rPr>
              <a:t> </a:t>
            </a:r>
            <a:r>
              <a:rPr sz="900" b="1" spc="-5" dirty="0" smtClean="0">
                <a:latin typeface="Calibri"/>
                <a:cs typeface="Calibri"/>
              </a:rPr>
              <a:t>2</a:t>
            </a:r>
            <a:r>
              <a:rPr lang="ru-RU" sz="900" b="1" spc="-5" dirty="0" smtClean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среднеобразовательные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школы (1 </a:t>
            </a:r>
            <a:r>
              <a:rPr sz="900" spc="-5" dirty="0">
                <a:latin typeface="Calibri"/>
                <a:cs typeface="Calibri"/>
              </a:rPr>
              <a:t>школа-интернат, </a:t>
            </a:r>
            <a:r>
              <a:rPr sz="900" dirty="0">
                <a:latin typeface="Calibri"/>
                <a:cs typeface="Calibri"/>
              </a:rPr>
              <a:t>1  </a:t>
            </a:r>
            <a:r>
              <a:rPr sz="900" spc="-5" dirty="0">
                <a:latin typeface="Calibri"/>
                <a:cs typeface="Calibri"/>
              </a:rPr>
              <a:t>муниципальная).</a:t>
            </a:r>
            <a:endParaRPr sz="900" dirty="0">
              <a:latin typeface="Calibri"/>
              <a:cs typeface="Calibri"/>
            </a:endParaRPr>
          </a:p>
          <a:p>
            <a:pPr marL="12700" marR="150495">
              <a:lnSpc>
                <a:spcPct val="100000"/>
              </a:lnSpc>
              <a:buChar char="-"/>
              <a:tabLst>
                <a:tab pos="98425" algn="l"/>
              </a:tabLst>
            </a:pPr>
            <a:r>
              <a:rPr lang="ru-RU" sz="900" spc="-5" dirty="0" smtClean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Отделенческая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поликлиника </a:t>
            </a:r>
            <a:r>
              <a:rPr sz="900" dirty="0">
                <a:latin typeface="Calibri"/>
                <a:cs typeface="Calibri"/>
              </a:rPr>
              <a:t>на </a:t>
            </a:r>
            <a:r>
              <a:rPr sz="900" spc="-5" dirty="0">
                <a:latin typeface="Calibri"/>
                <a:cs typeface="Calibri"/>
              </a:rPr>
              <a:t>станции </a:t>
            </a:r>
            <a:r>
              <a:rPr sz="900" dirty="0" err="1">
                <a:latin typeface="Calibri"/>
                <a:cs typeface="Calibri"/>
              </a:rPr>
              <a:t>Новый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Ургал</a:t>
            </a:r>
            <a:r>
              <a:rPr lang="ru-RU" sz="900" spc="-5" dirty="0" smtClean="0">
                <a:latin typeface="Calibri"/>
                <a:cs typeface="Calibri"/>
              </a:rPr>
              <a:t> </a:t>
            </a:r>
            <a:r>
              <a:rPr sz="900" spc="-5" dirty="0" smtClean="0">
                <a:latin typeface="Calibri"/>
                <a:cs typeface="Calibri"/>
              </a:rPr>
              <a:t>ОАО </a:t>
            </a:r>
            <a:r>
              <a:rPr sz="900" spc="-5" dirty="0">
                <a:latin typeface="Calibri"/>
                <a:cs typeface="Calibri"/>
              </a:rPr>
              <a:t>«РЖД», районная больница </a:t>
            </a:r>
            <a:r>
              <a:rPr sz="900" dirty="0">
                <a:latin typeface="Calibri"/>
                <a:cs typeface="Calibri"/>
              </a:rPr>
              <a:t>в п. </a:t>
            </a:r>
            <a:r>
              <a:rPr sz="900" spc="-5" dirty="0" err="1" smtClean="0">
                <a:latin typeface="Calibri"/>
                <a:cs typeface="Calibri"/>
              </a:rPr>
              <a:t>Чегдомын</a:t>
            </a:r>
            <a:r>
              <a:rPr lang="ru-RU" sz="900" spc="-5" dirty="0" smtClean="0">
                <a:latin typeface="Calibri"/>
                <a:cs typeface="Calibri"/>
              </a:rPr>
              <a:t>.</a:t>
            </a:r>
          </a:p>
          <a:p>
            <a:pPr marL="12700" marR="150495">
              <a:lnSpc>
                <a:spcPct val="100000"/>
              </a:lnSpc>
              <a:buChar char="-"/>
              <a:tabLst>
                <a:tab pos="98425" algn="l"/>
              </a:tabLst>
            </a:pP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2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торговых</a:t>
            </a:r>
            <a:r>
              <a:rPr sz="900" spc="-75" dirty="0">
                <a:latin typeface="Calibri"/>
                <a:cs typeface="Calibri"/>
              </a:rPr>
              <a:t> </a:t>
            </a:r>
            <a:r>
              <a:rPr sz="900" spc="-5" dirty="0" err="1">
                <a:latin typeface="Calibri"/>
                <a:cs typeface="Calibri"/>
              </a:rPr>
              <a:t>центра</a:t>
            </a:r>
            <a:r>
              <a:rPr sz="900" spc="-5" dirty="0" smtClean="0">
                <a:latin typeface="Calibri"/>
                <a:cs typeface="Calibri"/>
              </a:rPr>
              <a:t>.</a:t>
            </a:r>
            <a:endParaRPr lang="ru-RU" sz="900" spc="-5" dirty="0" smtClean="0">
              <a:latin typeface="Calibri"/>
              <a:cs typeface="Calibri"/>
            </a:endParaRPr>
          </a:p>
          <a:p>
            <a:pPr marL="12700" marR="150495">
              <a:lnSpc>
                <a:spcPct val="100000"/>
              </a:lnSpc>
              <a:tabLst>
                <a:tab pos="98425" algn="l"/>
              </a:tabLst>
            </a:pPr>
            <a:r>
              <a:rPr lang="ru-RU" sz="900" b="1" i="1" dirty="0" smtClean="0">
                <a:uFill>
                  <a:solidFill>
                    <a:srgbClr val="000000"/>
                  </a:solidFill>
                </a:uFill>
                <a:cs typeface="Calibri"/>
              </a:rPr>
              <a:t>        </a:t>
            </a:r>
            <a:r>
              <a:rPr lang="ru-RU" sz="900" b="1" i="1" u="sng" dirty="0" smtClean="0">
                <a:uFill>
                  <a:solidFill>
                    <a:srgbClr val="000000"/>
                  </a:solidFill>
                </a:uFill>
                <a:cs typeface="Calibri"/>
              </a:rPr>
              <a:t>В </a:t>
            </a:r>
            <a:r>
              <a:rPr lang="ru-RU" sz="900" b="1" i="1" u="sng" spc="-5" dirty="0" smtClean="0">
                <a:uFill>
                  <a:solidFill>
                    <a:srgbClr val="000000"/>
                  </a:solidFill>
                </a:uFill>
                <a:cs typeface="Calibri"/>
              </a:rPr>
              <a:t>случае положительного </a:t>
            </a:r>
            <a:r>
              <a:rPr lang="ru-RU" sz="900" b="1" i="1" u="sng" dirty="0" smtClean="0">
                <a:uFill>
                  <a:solidFill>
                    <a:srgbClr val="000000"/>
                  </a:solidFill>
                </a:uFill>
                <a:cs typeface="Calibri"/>
              </a:rPr>
              <a:t>решения к</a:t>
            </a:r>
            <a:r>
              <a:rPr lang="ru-RU" sz="900" b="1" i="1" u="sng" spc="-85" dirty="0" smtClean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ru-RU" sz="900" b="1" i="1" u="sng" spc="-5" dirty="0" smtClean="0">
                <a:uFill>
                  <a:solidFill>
                    <a:srgbClr val="000000"/>
                  </a:solidFill>
                </a:uFill>
                <a:cs typeface="Calibri"/>
              </a:rPr>
              <a:t>переезду</a:t>
            </a:r>
            <a:r>
              <a:rPr lang="ru-RU" sz="900" u="sng" spc="-5" dirty="0" smtClean="0">
                <a:uFill>
                  <a:solidFill>
                    <a:srgbClr val="000000"/>
                  </a:solidFill>
                </a:uFill>
                <a:cs typeface="Calibri"/>
              </a:rPr>
              <a:t>:</a:t>
            </a:r>
            <a:endParaRPr sz="900" u="sng" dirty="0">
              <a:latin typeface="Calibri"/>
              <a:cs typeface="Calibri"/>
            </a:endParaRPr>
          </a:p>
          <a:p>
            <a:pPr marL="12700"/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  </a:t>
            </a:r>
            <a:r>
              <a:rPr lang="ru-RU" sz="900" spc="-5" dirty="0" smtClean="0">
                <a:cs typeface="Calibri"/>
              </a:rPr>
              <a:t> </a:t>
            </a:r>
            <a:r>
              <a:rPr lang="ru-RU" sz="840" dirty="0" smtClean="0"/>
              <a:t>При наличии свободного жилищного фонда компании – возможность предоставления служебной квартиры.</a:t>
            </a:r>
          </a:p>
          <a:p>
            <a:pPr marL="12700"/>
            <a:r>
              <a:rPr lang="ru-RU"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       </a:t>
            </a:r>
            <a:r>
              <a:rPr sz="900" i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Стоимость</a:t>
            </a:r>
            <a:r>
              <a:rPr sz="900" i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FF0000"/>
                </a:solidFill>
                <a:latin typeface="Calibri"/>
                <a:cs typeface="Calibri"/>
              </a:rPr>
              <a:t>аренды жилья</a:t>
            </a:r>
            <a:r>
              <a:rPr sz="900" spc="-5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endParaRPr lang="ru-RU" sz="900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/>
            <a:r>
              <a:rPr lang="ru-RU" sz="900" i="1" spc="-5" dirty="0" smtClean="0">
                <a:latin typeface="Calibri"/>
                <a:cs typeface="Calibri"/>
              </a:rPr>
              <a:t> </a:t>
            </a:r>
            <a:r>
              <a:rPr lang="ru-RU" sz="840" i="1" dirty="0" smtClean="0"/>
              <a:t>благоустроенное</a:t>
            </a:r>
            <a:r>
              <a:rPr sz="900" i="1" spc="-5" dirty="0" smtClean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– </a:t>
            </a:r>
            <a:r>
              <a:rPr lang="ru-RU" sz="900" i="1" dirty="0" smtClean="0">
                <a:latin typeface="Calibri"/>
                <a:cs typeface="Calibri"/>
              </a:rPr>
              <a:t>от </a:t>
            </a:r>
            <a:r>
              <a:rPr lang="ru-RU" sz="900" b="1" i="1" dirty="0" smtClean="0">
                <a:latin typeface="Calibri"/>
                <a:cs typeface="Calibri"/>
              </a:rPr>
              <a:t>15 000 </a:t>
            </a:r>
            <a:r>
              <a:rPr lang="ru-RU" sz="900" i="1" dirty="0" smtClean="0">
                <a:latin typeface="Calibri"/>
                <a:cs typeface="Calibri"/>
              </a:rPr>
              <a:t>р.</a:t>
            </a:r>
          </a:p>
          <a:p>
            <a:pPr marL="12700"/>
            <a:r>
              <a:rPr lang="ru-RU" sz="900" i="1" dirty="0" smtClean="0">
                <a:solidFill>
                  <a:srgbClr val="FF0000"/>
                </a:solidFill>
              </a:rPr>
              <a:t>        Стоимость приобретения жилья:</a:t>
            </a:r>
          </a:p>
          <a:p>
            <a:pPr marL="12700"/>
            <a:r>
              <a:rPr lang="ru-RU" sz="900" i="1" dirty="0" smtClean="0">
                <a:solidFill>
                  <a:srgbClr val="FF0000"/>
                </a:solidFill>
              </a:rPr>
              <a:t> </a:t>
            </a:r>
            <a:r>
              <a:rPr lang="ru-RU" sz="840" i="1" dirty="0" smtClean="0"/>
              <a:t>1 – комнатная квартира - от  </a:t>
            </a:r>
            <a:r>
              <a:rPr lang="ru-RU" sz="900" b="1" i="1" dirty="0" smtClean="0"/>
              <a:t>1 200 000 </a:t>
            </a:r>
            <a:r>
              <a:rPr lang="ru-RU" sz="900" i="1" dirty="0" smtClean="0"/>
              <a:t>руб.</a:t>
            </a:r>
          </a:p>
          <a:p>
            <a:pPr marL="12700"/>
            <a:endParaRPr lang="ru-RU" sz="900" i="1" dirty="0" smtClean="0"/>
          </a:p>
          <a:p>
            <a:pPr marL="12700"/>
            <a:endParaRPr lang="ru-RU" sz="900" spc="-5" dirty="0" smtClean="0"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900" spc="-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900" spc="-5" dirty="0" smtClean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38327"/>
            <a:ext cx="2667000" cy="1395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1" y="2642616"/>
            <a:ext cx="2514599" cy="2170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86400" y="285750"/>
            <a:ext cx="3505200" cy="52773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indent="153670" algn="just">
              <a:lnSpc>
                <a:spcPct val="100000"/>
              </a:lnSpc>
              <a:spcBef>
                <a:spcPts val="100"/>
              </a:spcBef>
            </a:pPr>
            <a:endParaRPr lang="ru-RU" sz="840" b="1" u="sng" spc="-5" dirty="0" smtClean="0">
              <a:uFill>
                <a:solidFill>
                  <a:srgbClr val="000000"/>
                </a:solidFill>
              </a:uFill>
              <a:cs typeface="Calibri"/>
            </a:endParaRPr>
          </a:p>
          <a:p>
            <a:pPr marL="12700" marR="6985" indent="153670" algn="just">
              <a:lnSpc>
                <a:spcPct val="100000"/>
              </a:lnSpc>
              <a:spcBef>
                <a:spcPts val="100"/>
              </a:spcBef>
            </a:pPr>
            <a:r>
              <a:rPr lang="ru-RU" sz="840" b="1" u="sng" spc="-5" dirty="0" smtClean="0">
                <a:uFill>
                  <a:solidFill>
                    <a:srgbClr val="000000"/>
                  </a:solidFill>
                </a:uFill>
                <a:cs typeface="Calibri"/>
              </a:rPr>
              <a:t>Социальный</a:t>
            </a:r>
            <a:r>
              <a:rPr lang="ru-RU" sz="840" b="1" u="sng" dirty="0" smtClean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ru-RU" sz="840" b="1" u="sng" spc="-5" dirty="0" smtClean="0">
                <a:uFill>
                  <a:solidFill>
                    <a:srgbClr val="000000"/>
                  </a:solidFill>
                </a:uFill>
                <a:cs typeface="Calibri"/>
              </a:rPr>
              <a:t>пакет: </a:t>
            </a:r>
          </a:p>
          <a:p>
            <a:pPr marL="12700" marR="6985" indent="153670" algn="just">
              <a:lnSpc>
                <a:spcPct val="100000"/>
              </a:lnSpc>
              <a:spcBef>
                <a:spcPts val="100"/>
              </a:spcBef>
            </a:pPr>
            <a:r>
              <a:rPr lang="ru-RU" sz="840" i="1" spc="-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Ежегодный оплачиваемый отпуск – </a:t>
            </a:r>
            <a:r>
              <a:rPr lang="ru-RU" sz="840" b="1" i="1" spc="-5" dirty="0" smtClean="0">
                <a:uFill>
                  <a:solidFill>
                    <a:srgbClr val="000000"/>
                  </a:solidFill>
                </a:uFill>
                <a:cs typeface="Calibri"/>
              </a:rPr>
              <a:t>58</a:t>
            </a:r>
            <a:r>
              <a:rPr lang="ru-RU" sz="840" i="1" spc="-5" dirty="0" smtClean="0">
                <a:uFill>
                  <a:solidFill>
                    <a:srgbClr val="000000"/>
                  </a:solidFill>
                </a:uFill>
                <a:cs typeface="Calibri"/>
              </a:rPr>
              <a:t> к.д.</a:t>
            </a:r>
          </a:p>
          <a:p>
            <a:pPr marL="12700" marR="6985" indent="153670" algn="just">
              <a:lnSpc>
                <a:spcPct val="100000"/>
              </a:lnSpc>
              <a:spcBef>
                <a:spcPts val="100"/>
              </a:spcBef>
            </a:pPr>
            <a:r>
              <a:rPr sz="840" i="1" spc="-5" dirty="0" err="1" smtClean="0">
                <a:solidFill>
                  <a:srgbClr val="FF0000"/>
                </a:solidFill>
                <a:cs typeface="Calibri"/>
              </a:rPr>
              <a:t>Компенсируемый</a:t>
            </a:r>
            <a:r>
              <a:rPr sz="840" i="1" spc="-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840" i="1" spc="-5" dirty="0">
                <a:solidFill>
                  <a:srgbClr val="FF0000"/>
                </a:solidFill>
                <a:cs typeface="Calibri"/>
              </a:rPr>
              <a:t>социальный </a:t>
            </a:r>
            <a:r>
              <a:rPr sz="840" i="1" spc="-10" dirty="0" err="1">
                <a:solidFill>
                  <a:srgbClr val="FF0000"/>
                </a:solidFill>
                <a:cs typeface="Calibri"/>
              </a:rPr>
              <a:t>пакет</a:t>
            </a:r>
            <a:r>
              <a:rPr sz="840" i="1" spc="-10" dirty="0">
                <a:solidFill>
                  <a:srgbClr val="FF0000"/>
                </a:solidFill>
                <a:cs typeface="Calibri"/>
              </a:rPr>
              <a:t> </a:t>
            </a:r>
            <a:r>
              <a:rPr lang="ru-RU" sz="840" dirty="0" smtClean="0">
                <a:cs typeface="Calibri"/>
              </a:rPr>
              <a:t>–</a:t>
            </a:r>
            <a:r>
              <a:rPr sz="840" dirty="0" smtClean="0">
                <a:cs typeface="Calibri"/>
              </a:rPr>
              <a:t> </a:t>
            </a:r>
            <a:r>
              <a:rPr sz="840" b="1" i="1" spc="-5" dirty="0" smtClean="0">
                <a:cs typeface="Calibri"/>
              </a:rPr>
              <a:t>1</a:t>
            </a:r>
            <a:r>
              <a:rPr lang="ru-RU" sz="840" b="1" i="1" spc="-5" dirty="0" smtClean="0">
                <a:cs typeface="Calibri"/>
              </a:rPr>
              <a:t>3</a:t>
            </a:r>
            <a:r>
              <a:rPr sz="840" b="1" i="1" spc="-5" dirty="0" smtClean="0">
                <a:cs typeface="Calibri"/>
              </a:rPr>
              <a:t> </a:t>
            </a:r>
            <a:r>
              <a:rPr lang="ru-RU" sz="840" b="1" i="1" spc="-5" dirty="0" smtClean="0">
                <a:cs typeface="Calibri"/>
              </a:rPr>
              <a:t>800</a:t>
            </a:r>
            <a:r>
              <a:rPr sz="840" b="1" i="1" spc="-5" dirty="0" smtClean="0">
                <a:cs typeface="Calibri"/>
              </a:rPr>
              <a:t>  </a:t>
            </a:r>
            <a:r>
              <a:rPr sz="840" spc="-5" dirty="0" err="1" smtClean="0">
                <a:cs typeface="Calibri"/>
              </a:rPr>
              <a:t>руб</a:t>
            </a:r>
            <a:r>
              <a:rPr sz="840" spc="-5" dirty="0" smtClean="0">
                <a:cs typeface="Calibri"/>
              </a:rPr>
              <a:t>.</a:t>
            </a:r>
            <a:r>
              <a:rPr lang="ru-RU" sz="800" b="1" i="1" spc="-5" dirty="0" smtClean="0">
                <a:cs typeface="Calibri"/>
              </a:rPr>
              <a:t> </a:t>
            </a:r>
            <a:r>
              <a:rPr lang="ru-RU" sz="840" i="1" spc="-5" dirty="0" smtClean="0">
                <a:cs typeface="Calibri"/>
              </a:rPr>
              <a:t>(значимые категории  персонала:</a:t>
            </a:r>
            <a:r>
              <a:rPr lang="ru-RU" sz="800" spc="-5" dirty="0" smtClean="0">
                <a:cs typeface="Calibri"/>
              </a:rPr>
              <a:t> </a:t>
            </a:r>
            <a:r>
              <a:rPr lang="ru-RU" sz="840" spc="-5" dirty="0" smtClean="0">
                <a:cs typeface="Calibri"/>
              </a:rPr>
              <a:t>помощник машиниста тепловоза грузового  вида движения). </a:t>
            </a:r>
            <a:endParaRPr sz="840" spc="-5" dirty="0">
              <a:cs typeface="Calibri"/>
            </a:endParaRPr>
          </a:p>
          <a:p>
            <a:pPr marL="12700" marR="6350" indent="179705" algn="just">
              <a:lnSpc>
                <a:spcPct val="100000"/>
              </a:lnSpc>
            </a:pPr>
            <a:r>
              <a:rPr sz="840" i="1" spc="-5" dirty="0" err="1" smtClean="0">
                <a:solidFill>
                  <a:srgbClr val="FF0000"/>
                </a:solidFill>
                <a:cs typeface="Calibri"/>
              </a:rPr>
              <a:t>Процентная</a:t>
            </a:r>
            <a:r>
              <a:rPr sz="840" i="1" spc="-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840" i="1" spc="-10" dirty="0">
                <a:solidFill>
                  <a:srgbClr val="FF0000"/>
                </a:solidFill>
                <a:cs typeface="Calibri"/>
              </a:rPr>
              <a:t>надбавка </a:t>
            </a:r>
            <a:r>
              <a:rPr sz="840" i="1" dirty="0">
                <a:solidFill>
                  <a:srgbClr val="FF0000"/>
                </a:solidFill>
                <a:cs typeface="Calibri"/>
              </a:rPr>
              <a:t>к </a:t>
            </a:r>
            <a:r>
              <a:rPr sz="840" i="1" spc="-5" dirty="0">
                <a:solidFill>
                  <a:srgbClr val="FF0000"/>
                </a:solidFill>
                <a:cs typeface="Calibri"/>
              </a:rPr>
              <a:t>заработной плате за стаж  </a:t>
            </a:r>
            <a:r>
              <a:rPr sz="840" spc="-5" dirty="0">
                <a:cs typeface="Calibri"/>
              </a:rPr>
              <a:t>работы в данных районах или местностях – </a:t>
            </a:r>
            <a:r>
              <a:rPr sz="840" b="1" spc="-5" dirty="0">
                <a:cs typeface="Calibri"/>
              </a:rPr>
              <a:t>10</a:t>
            </a:r>
            <a:r>
              <a:rPr sz="840" spc="-5" dirty="0">
                <a:cs typeface="Calibri"/>
              </a:rPr>
              <a:t>%  по  истечении первого года работы с увеличением на </a:t>
            </a:r>
            <a:r>
              <a:rPr sz="840" b="1" spc="-5" dirty="0">
                <a:cs typeface="Calibri"/>
              </a:rPr>
              <a:t>10</a:t>
            </a:r>
            <a:r>
              <a:rPr sz="840" spc="-5" dirty="0">
                <a:cs typeface="Calibri"/>
              </a:rPr>
              <a:t>%  за каждый последующий год работы, но не более </a:t>
            </a:r>
            <a:r>
              <a:rPr sz="840" b="1" spc="-5" dirty="0">
                <a:cs typeface="Calibri"/>
              </a:rPr>
              <a:t>50</a:t>
            </a:r>
            <a:r>
              <a:rPr sz="840" spc="-5" dirty="0">
                <a:cs typeface="Calibri"/>
              </a:rPr>
              <a:t>%  заработка, районный коэффициент – </a:t>
            </a:r>
            <a:r>
              <a:rPr sz="840" b="1" spc="-5" dirty="0">
                <a:cs typeface="Calibri"/>
              </a:rPr>
              <a:t>70</a:t>
            </a:r>
            <a:r>
              <a:rPr sz="840" spc="-5" dirty="0">
                <a:cs typeface="Calibri"/>
              </a:rPr>
              <a:t> </a:t>
            </a:r>
            <a:r>
              <a:rPr sz="840" spc="-5" dirty="0" smtClean="0">
                <a:cs typeface="Calibri"/>
              </a:rPr>
              <a:t>%.</a:t>
            </a:r>
            <a:endParaRPr lang="ru-RU" sz="840" spc="-5" dirty="0" smtClean="0">
              <a:cs typeface="Calibri"/>
            </a:endParaRPr>
          </a:p>
          <a:p>
            <a:pPr marL="12700" marR="6350" indent="179705" algn="just">
              <a:lnSpc>
                <a:spcPct val="100000"/>
              </a:lnSpc>
            </a:pPr>
            <a:r>
              <a:rPr lang="ru-RU" sz="840" i="1" dirty="0" smtClean="0">
                <a:solidFill>
                  <a:srgbClr val="FF0000"/>
                </a:solidFill>
              </a:rPr>
              <a:t>Выплата за стаж работы  в районах </a:t>
            </a:r>
            <a:r>
              <a:rPr lang="ru-RU" sz="840" i="1" dirty="0" err="1" smtClean="0">
                <a:solidFill>
                  <a:srgbClr val="FF0000"/>
                </a:solidFill>
              </a:rPr>
              <a:t>БАМа</a:t>
            </a:r>
            <a:r>
              <a:rPr lang="ru-RU" sz="840" i="1" dirty="0" smtClean="0">
                <a:solidFill>
                  <a:srgbClr val="FF0000"/>
                </a:solidFill>
              </a:rPr>
              <a:t> </a:t>
            </a:r>
            <a:r>
              <a:rPr lang="ru-RU" sz="840" dirty="0" smtClean="0"/>
              <a:t>каждые 5 лет по </a:t>
            </a:r>
            <a:r>
              <a:rPr lang="ru-RU" sz="840" b="1" dirty="0" smtClean="0"/>
              <a:t>1,5</a:t>
            </a:r>
            <a:r>
              <a:rPr lang="ru-RU" sz="840" dirty="0" smtClean="0"/>
              <a:t> оклада (тарифной ставки). </a:t>
            </a:r>
            <a:r>
              <a:rPr lang="ru-RU" sz="900" dirty="0" smtClean="0"/>
              <a:t>Выплачивается стимулирующая </a:t>
            </a:r>
            <a:r>
              <a:rPr lang="ru-RU" sz="900" i="1" dirty="0" smtClean="0"/>
              <a:t>надбавка в размере </a:t>
            </a:r>
            <a:r>
              <a:rPr lang="ru-RU" sz="900" b="1" i="1" dirty="0" smtClean="0"/>
              <a:t>10</a:t>
            </a:r>
            <a:r>
              <a:rPr lang="ru-RU" sz="900" i="1" dirty="0" smtClean="0"/>
              <a:t>% оклада (тарифной ставки).</a:t>
            </a:r>
            <a:endParaRPr lang="ru-RU" sz="840" dirty="0" smtClean="0"/>
          </a:p>
          <a:p>
            <a:pPr marL="12700" marR="6350" indent="179705" algn="just">
              <a:lnSpc>
                <a:spcPct val="100000"/>
              </a:lnSpc>
            </a:pPr>
            <a:r>
              <a:rPr lang="ru-RU" sz="840" i="1" dirty="0" smtClean="0">
                <a:solidFill>
                  <a:srgbClr val="FF0000"/>
                </a:solidFill>
              </a:rPr>
              <a:t>Досрочное назначение страховой пенсии </a:t>
            </a:r>
            <a:r>
              <a:rPr lang="ru-RU" sz="840" dirty="0" smtClean="0">
                <a:solidFill>
                  <a:srgbClr val="FF0000"/>
                </a:solidFill>
              </a:rPr>
              <a:t>по </a:t>
            </a:r>
            <a:r>
              <a:rPr lang="ru-RU" sz="840" dirty="0" smtClean="0"/>
              <a:t>старости  мужчинам по достижении возраста </a:t>
            </a:r>
            <a:r>
              <a:rPr lang="ru-RU" sz="840" b="1" dirty="0" smtClean="0"/>
              <a:t>50</a:t>
            </a:r>
            <a:r>
              <a:rPr lang="ru-RU" sz="840" dirty="0" smtClean="0"/>
              <a:t> лет , если они проработали  не менее 20 календарных лет в местностях  приравненных к районам Крайнего Севера , во вредных условиях </a:t>
            </a:r>
            <a:r>
              <a:rPr lang="ru-RU" sz="840" b="1" dirty="0" smtClean="0"/>
              <a:t>12,5</a:t>
            </a:r>
            <a:r>
              <a:rPr lang="ru-RU" sz="840" dirty="0" smtClean="0"/>
              <a:t> календарных лет, </a:t>
            </a:r>
            <a:r>
              <a:rPr lang="ru-RU" sz="840" b="1" dirty="0" smtClean="0"/>
              <a:t>25</a:t>
            </a:r>
            <a:r>
              <a:rPr lang="ru-RU" sz="840" dirty="0" smtClean="0"/>
              <a:t> календарных лет страхового стажа и женщинам  по достижении возраста </a:t>
            </a:r>
            <a:r>
              <a:rPr lang="ru-RU" sz="840" b="1" dirty="0" smtClean="0"/>
              <a:t>50</a:t>
            </a:r>
            <a:r>
              <a:rPr lang="ru-RU" sz="840" dirty="0" smtClean="0"/>
              <a:t> лет, если они проработали  не менее </a:t>
            </a:r>
            <a:r>
              <a:rPr lang="ru-RU" sz="840" b="1" dirty="0" smtClean="0"/>
              <a:t>17</a:t>
            </a:r>
            <a:r>
              <a:rPr lang="ru-RU" sz="840" dirty="0" smtClean="0"/>
              <a:t> календарных лет в местностях  приравненных к районам Крайнего Севера, </a:t>
            </a:r>
            <a:r>
              <a:rPr lang="ru-RU" sz="840" b="1" dirty="0" smtClean="0"/>
              <a:t>20</a:t>
            </a:r>
            <a:r>
              <a:rPr lang="ru-RU" sz="840" dirty="0" smtClean="0"/>
              <a:t> календарных лет страхового стажа, имеющим 2-х детей.</a:t>
            </a:r>
          </a:p>
          <a:p>
            <a:pPr algn="just"/>
            <a:r>
              <a:rPr lang="ru-RU" sz="840" i="1" dirty="0" smtClean="0">
                <a:solidFill>
                  <a:srgbClr val="FF0000"/>
                </a:solidFill>
              </a:rPr>
              <a:t>        Оплата стоимости проезда </a:t>
            </a:r>
            <a:r>
              <a:rPr lang="ru-RU" sz="840" dirty="0" smtClean="0"/>
              <a:t>работника и членов его семьи в пределах территории Российской Федерации по фактическим расходам, а также стоимости провоза багажа по фактическим расходам при переезде.</a:t>
            </a:r>
            <a:r>
              <a:rPr lang="ru-RU" sz="840" i="1" spc="-5" dirty="0" smtClean="0">
                <a:solidFill>
                  <a:srgbClr val="FF0000"/>
                </a:solidFill>
                <a:cs typeface="Calibri"/>
              </a:rPr>
              <a:t> </a:t>
            </a:r>
          </a:p>
          <a:p>
            <a:pPr algn="just"/>
            <a:r>
              <a:rPr lang="ru-RU" sz="840" i="1" spc="-5" dirty="0" smtClean="0">
                <a:solidFill>
                  <a:srgbClr val="FF0000"/>
                </a:solidFill>
                <a:cs typeface="Calibri"/>
              </a:rPr>
              <a:t>       Единовременное пособие </a:t>
            </a:r>
            <a:r>
              <a:rPr lang="ru-RU" sz="840" dirty="0" smtClean="0">
                <a:cs typeface="Calibri"/>
              </a:rPr>
              <a:t>в </a:t>
            </a:r>
            <a:r>
              <a:rPr lang="ru-RU" sz="840" spc="-5" dirty="0" smtClean="0">
                <a:cs typeface="Calibri"/>
              </a:rPr>
              <a:t>размере двух</a:t>
            </a:r>
            <a:r>
              <a:rPr lang="ru-RU" sz="840" spc="120" dirty="0" smtClean="0">
                <a:cs typeface="Calibri"/>
              </a:rPr>
              <a:t> </a:t>
            </a:r>
            <a:r>
              <a:rPr lang="ru-RU" sz="840" spc="-5" dirty="0" smtClean="0">
                <a:cs typeface="Calibri"/>
              </a:rPr>
              <a:t>должностных окладов (месячных тарифных ставок) </a:t>
            </a:r>
            <a:r>
              <a:rPr lang="ru-RU" sz="840" dirty="0" smtClean="0">
                <a:cs typeface="Calibri"/>
              </a:rPr>
              <a:t>и  </a:t>
            </a:r>
            <a:r>
              <a:rPr lang="ru-RU" sz="840" spc="-5" dirty="0" smtClean="0">
                <a:cs typeface="Calibri"/>
              </a:rPr>
              <a:t>единовременное пособие </a:t>
            </a:r>
            <a:r>
              <a:rPr lang="ru-RU" sz="840" spc="-10" dirty="0" smtClean="0">
                <a:cs typeface="Calibri"/>
              </a:rPr>
              <a:t>на </a:t>
            </a:r>
            <a:r>
              <a:rPr lang="ru-RU" sz="840" spc="-5" dirty="0" smtClean="0">
                <a:cs typeface="Calibri"/>
              </a:rPr>
              <a:t>каждого прибывающего </a:t>
            </a:r>
            <a:r>
              <a:rPr lang="ru-RU" sz="840" dirty="0" smtClean="0">
                <a:cs typeface="Calibri"/>
              </a:rPr>
              <a:t>с  ним </a:t>
            </a:r>
            <a:r>
              <a:rPr lang="ru-RU" sz="840" spc="-5" dirty="0" smtClean="0">
                <a:cs typeface="Calibri"/>
              </a:rPr>
              <a:t>члена его семьи </a:t>
            </a:r>
            <a:r>
              <a:rPr lang="ru-RU" sz="840" dirty="0" smtClean="0">
                <a:cs typeface="Calibri"/>
              </a:rPr>
              <a:t>в </a:t>
            </a:r>
            <a:r>
              <a:rPr lang="ru-RU" sz="840" spc="-5" dirty="0" smtClean="0">
                <a:cs typeface="Calibri"/>
              </a:rPr>
              <a:t>размере половины  должностного оклада (половины месячной тарифной  ставки) работника.</a:t>
            </a:r>
          </a:p>
          <a:p>
            <a:pPr marL="12700" marR="6350" indent="179705" algn="just">
              <a:lnSpc>
                <a:spcPct val="100000"/>
              </a:lnSpc>
            </a:pPr>
            <a:r>
              <a:rPr sz="840" spc="-5" dirty="0" err="1" smtClean="0">
                <a:cs typeface="Calibri"/>
              </a:rPr>
              <a:t>Право</a:t>
            </a:r>
            <a:r>
              <a:rPr sz="840" spc="-5" dirty="0" smtClean="0">
                <a:cs typeface="Calibri"/>
              </a:rPr>
              <a:t> </a:t>
            </a:r>
            <a:r>
              <a:rPr sz="840" spc="-10" dirty="0">
                <a:cs typeface="Calibri"/>
              </a:rPr>
              <a:t>на</a:t>
            </a:r>
            <a:r>
              <a:rPr sz="840" spc="180" dirty="0">
                <a:cs typeface="Calibri"/>
              </a:rPr>
              <a:t> </a:t>
            </a:r>
            <a:r>
              <a:rPr sz="840" spc="-5" dirty="0">
                <a:cs typeface="Calibri"/>
              </a:rPr>
              <a:t>получение </a:t>
            </a:r>
            <a:r>
              <a:rPr sz="840" dirty="0">
                <a:cs typeface="Calibri"/>
              </a:rPr>
              <a:t>от </a:t>
            </a:r>
            <a:r>
              <a:rPr sz="840" spc="-5" dirty="0">
                <a:cs typeface="Calibri"/>
              </a:rPr>
              <a:t>ОАО «РЖД» денежных  средств, для приобретения жилого помещения </a:t>
            </a:r>
            <a:r>
              <a:rPr sz="840" dirty="0">
                <a:cs typeface="Calibri"/>
              </a:rPr>
              <a:t>в  </a:t>
            </a:r>
            <a:r>
              <a:rPr sz="840" spc="-5" dirty="0" err="1" smtClean="0">
                <a:cs typeface="Calibri"/>
              </a:rPr>
              <a:t>собстве</a:t>
            </a:r>
            <a:r>
              <a:rPr lang="ru-RU" sz="840" spc="-5" dirty="0" err="1" smtClean="0">
                <a:cs typeface="Calibri"/>
              </a:rPr>
              <a:t>н</a:t>
            </a:r>
            <a:r>
              <a:rPr sz="840" spc="-5" dirty="0" err="1" smtClean="0">
                <a:cs typeface="Calibri"/>
              </a:rPr>
              <a:t>ность</a:t>
            </a:r>
            <a:r>
              <a:rPr lang="ru-RU" sz="840" spc="-5" dirty="0" smtClean="0">
                <a:cs typeface="Calibri"/>
              </a:rPr>
              <a:t>.</a:t>
            </a:r>
            <a:r>
              <a:rPr lang="ru-RU" sz="800" i="1" spc="-5" dirty="0" smtClean="0">
                <a:solidFill>
                  <a:srgbClr val="FF0000"/>
                </a:solidFill>
                <a:cs typeface="Calibri"/>
              </a:rPr>
              <a:t> </a:t>
            </a:r>
          </a:p>
          <a:p>
            <a:pPr marL="12700" marR="6350" indent="179705" algn="just">
              <a:lnSpc>
                <a:spcPct val="100000"/>
              </a:lnSpc>
            </a:pPr>
            <a:r>
              <a:rPr lang="ru-RU" sz="840" i="1" spc="-5" dirty="0" smtClean="0">
                <a:solidFill>
                  <a:srgbClr val="FF0000"/>
                </a:solidFill>
                <a:cs typeface="Calibri"/>
              </a:rPr>
              <a:t>Молодым специалистам </a:t>
            </a:r>
            <a:r>
              <a:rPr lang="ru-RU" sz="840" spc="-5" dirty="0" smtClean="0">
                <a:cs typeface="Calibri"/>
              </a:rPr>
              <a:t>согласно Положению «О молодом специалисте»  выплачивается единовременная выплата в </a:t>
            </a:r>
            <a:r>
              <a:rPr lang="ru-RU" sz="840" b="1" spc="-5" dirty="0" smtClean="0">
                <a:cs typeface="Calibri"/>
              </a:rPr>
              <a:t>размере                            250 000</a:t>
            </a:r>
            <a:r>
              <a:rPr lang="ru-RU" sz="840" spc="-5" dirty="0" smtClean="0">
                <a:cs typeface="Calibri"/>
              </a:rPr>
              <a:t> руб. В</a:t>
            </a:r>
            <a:r>
              <a:rPr lang="ru-RU" sz="900" dirty="0" smtClean="0"/>
              <a:t>ыплачивается </a:t>
            </a:r>
            <a:r>
              <a:rPr lang="ru-RU" sz="900" i="1" dirty="0" smtClean="0"/>
              <a:t>вознаграждение в размере половины должностного оклада (месячной тарифной ставки)</a:t>
            </a:r>
            <a:r>
              <a:rPr lang="ru-RU" sz="900" dirty="0" smtClean="0"/>
              <a:t> по истечении первого и второго года работы в подразделениях на станциях, находящихся в отдаленной местности.</a:t>
            </a:r>
            <a:endParaRPr lang="ru-RU" sz="840" spc="-5" dirty="0" smtClean="0">
              <a:cs typeface="Calibri"/>
            </a:endParaRPr>
          </a:p>
          <a:p>
            <a:pPr marL="12700" marR="6350" indent="179705" algn="just">
              <a:lnSpc>
                <a:spcPct val="100000"/>
              </a:lnSpc>
            </a:pPr>
            <a:endParaRPr lang="ru-RU" sz="840" spc="-5" dirty="0" smtClean="0">
              <a:cs typeface="Calibri"/>
            </a:endParaRPr>
          </a:p>
          <a:p>
            <a:pPr marL="12700" marR="6350" indent="179705" algn="just">
              <a:lnSpc>
                <a:spcPct val="100000"/>
              </a:lnSpc>
            </a:pPr>
            <a:endParaRPr lang="ru-RU" sz="840" spc="-5" dirty="0" smtClean="0">
              <a:cs typeface="Calibri"/>
            </a:endParaRPr>
          </a:p>
          <a:p>
            <a:pPr marL="12700" marR="6350" indent="179705" algn="just">
              <a:lnSpc>
                <a:spcPct val="100000"/>
              </a:lnSpc>
            </a:pPr>
            <a:endParaRPr lang="ru-RU" sz="840" spc="-5" dirty="0" smtClean="0">
              <a:cs typeface="Calibri"/>
            </a:endParaRPr>
          </a:p>
          <a:p>
            <a:pPr marL="12700" marR="6350" indent="179705" algn="just">
              <a:lnSpc>
                <a:spcPct val="100000"/>
              </a:lnSpc>
            </a:pPr>
            <a:endParaRPr lang="ru-RU" sz="840" spc="-5" dirty="0" smtClean="0">
              <a:cs typeface="Calibri"/>
            </a:endParaRPr>
          </a:p>
          <a:p>
            <a:pPr marL="12700" marR="6350" indent="179705" algn="just">
              <a:lnSpc>
                <a:spcPct val="100000"/>
              </a:lnSpc>
            </a:pPr>
            <a:endParaRPr sz="840" dirty="0">
              <a:cs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638550"/>
            <a:ext cx="2895600" cy="155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indent="179705" algn="just"/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Бесплатный проезд на </a:t>
            </a:r>
            <a:r>
              <a:rPr lang="ru-RU" sz="900" i="1" spc="-5" dirty="0" err="1" smtClean="0">
                <a:solidFill>
                  <a:srgbClr val="FF0000"/>
                </a:solidFill>
                <a:cs typeface="Calibri"/>
              </a:rPr>
              <a:t>жд</a:t>
            </a:r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 транспорте </a:t>
            </a:r>
            <a:r>
              <a:rPr lang="ru-RU" sz="840" dirty="0" smtClean="0"/>
              <a:t>по РФ и СНГ - 1 раз  в год (в т.ч. детям работника до 18 лет). Билет на самолет к  месту отдыха – один раз в два года.</a:t>
            </a:r>
          </a:p>
          <a:p>
            <a:pPr marL="12700" marR="6350" indent="179705" algn="just"/>
            <a:r>
              <a:rPr lang="ru-RU" sz="900" i="1" spc="-5" dirty="0" smtClean="0">
                <a:solidFill>
                  <a:srgbClr val="FF0000"/>
                </a:solidFill>
                <a:cs typeface="Calibri"/>
              </a:rPr>
              <a:t>Компенсация работникам, расходов на оплату </a:t>
            </a:r>
            <a:r>
              <a:rPr lang="ru-RU" sz="840" dirty="0" smtClean="0"/>
              <a:t>стоимости  проезда и провоза багажа к месту проведения отпуска на Черноморском побережье Российской Федерации и обратно воздушным транспортом, в том числе и находящимся на иждивении несовершеннолетним детям  -  один раз в год.</a:t>
            </a:r>
          </a:p>
          <a:p>
            <a:pPr marL="12700" marR="6985" indent="153670" algn="just">
              <a:lnSpc>
                <a:spcPct val="100000"/>
              </a:lnSpc>
              <a:spcBef>
                <a:spcPts val="100"/>
              </a:spcBef>
            </a:pPr>
            <a:r>
              <a:rPr lang="ru-RU" sz="840" dirty="0" smtClean="0"/>
              <a:t>.</a:t>
            </a:r>
          </a:p>
          <a:p>
            <a:pPr marL="12700" marR="6985" indent="153670" algn="just">
              <a:lnSpc>
                <a:spcPct val="100000"/>
              </a:lnSpc>
              <a:spcBef>
                <a:spcPts val="100"/>
              </a:spcBef>
            </a:pPr>
            <a:endParaRPr lang="ru-RU" sz="84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2930</TotalTime>
  <Words>3753</Words>
  <Application>Microsoft Office PowerPoint</Application>
  <PresentationFormat>Экран (16:9)</PresentationFormat>
  <Paragraphs>458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Эксплуатационное локомотивное депо Тында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T_ShamshaevAE</dc:creator>
  <cp:lastModifiedBy>t_ShcherbakEA</cp:lastModifiedBy>
  <cp:revision>262</cp:revision>
  <dcterms:created xsi:type="dcterms:W3CDTF">2020-06-24T23:54:47Z</dcterms:created>
  <dcterms:modified xsi:type="dcterms:W3CDTF">2022-06-15T02:42:39Z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2020-06-24T00:00:00Z</vt:filetime>
  </property>
</Properties>
</file>