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74" r:id="rId4"/>
    <p:sldId id="280" r:id="rId5"/>
    <p:sldId id="281" r:id="rId6"/>
    <p:sldId id="282" r:id="rId7"/>
    <p:sldId id="267" r:id="rId8"/>
    <p:sldId id="285" r:id="rId9"/>
    <p:sldId id="258" r:id="rId10"/>
    <p:sldId id="257" r:id="rId11"/>
    <p:sldId id="256" r:id="rId12"/>
    <p:sldId id="259" r:id="rId13"/>
    <p:sldId id="264" r:id="rId14"/>
    <p:sldId id="273" r:id="rId15"/>
    <p:sldId id="271" r:id="rId16"/>
    <p:sldId id="260" r:id="rId17"/>
    <p:sldId id="275" r:id="rId18"/>
    <p:sldId id="277" r:id="rId19"/>
    <p:sldId id="279" r:id="rId20"/>
    <p:sldId id="276" r:id="rId21"/>
    <p:sldId id="278" r:id="rId22"/>
    <p:sldId id="272" r:id="rId23"/>
    <p:sldId id="270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zon.ru/context/detail/id/5156791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.znanium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6"/>
            <a:ext cx="8352928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БИБЛИОГРАФИЯ</a:t>
            </a:r>
          </a:p>
          <a:p>
            <a:pPr algn="ctr"/>
            <a:endParaRPr lang="ru-RU" sz="66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равила оформления</a:t>
            </a:r>
          </a:p>
          <a:p>
            <a:pPr algn="ctr"/>
            <a:endParaRPr lang="ru-RU" sz="12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соответствии с ГОСТ 7.0.100 - 2018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4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33691" t="20508" r="31152" b="13086"/>
          <a:stretch>
            <a:fillRect/>
          </a:stretch>
        </p:blipFill>
        <p:spPr bwMode="auto">
          <a:xfrm>
            <a:off x="5286380" y="1357298"/>
            <a:ext cx="3387002" cy="47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1221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1196797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4643446"/>
            <a:ext cx="485778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Диков</a:t>
            </a:r>
            <a:r>
              <a:rPr lang="ru-RU" sz="1600" b="1" dirty="0" smtClean="0"/>
              <a:t>, А.В. Клиентские технологии </a:t>
            </a:r>
            <a:r>
              <a:rPr lang="ru-RU" sz="1600" b="1" dirty="0" err="1" smtClean="0"/>
              <a:t>веб-дизайна</a:t>
            </a:r>
            <a:r>
              <a:rPr lang="ru-RU" sz="1600" b="1" dirty="0" smtClean="0"/>
              <a:t>. HTML5 и CSS3 : учебное пособие / А.В. </a:t>
            </a:r>
            <a:r>
              <a:rPr lang="ru-RU" sz="1600" b="1" dirty="0" err="1" smtClean="0"/>
              <a:t>Диков</a:t>
            </a:r>
            <a:r>
              <a:rPr lang="ru-RU" sz="1600" b="1" dirty="0" smtClean="0"/>
              <a:t>. — Санкт-Петербург : Лань, 2019. — 188 с. — ISBN 978-5-8114-3822-8</a:t>
            </a:r>
            <a:r>
              <a:rPr lang="ru-RU" sz="1400" dirty="0" smtClean="0"/>
              <a:t> // Лань : электронно-библиотечная система : [сайт]. — </a:t>
            </a:r>
            <a:r>
              <a:rPr lang="en-US" sz="1400" dirty="0" smtClean="0"/>
              <a:t>[</a:t>
            </a:r>
            <a:r>
              <a:rPr lang="ru-RU" sz="1400" dirty="0" smtClean="0"/>
              <a:t>Санкт-Петербург</a:t>
            </a:r>
            <a:r>
              <a:rPr lang="en-US" sz="1400" dirty="0" smtClean="0"/>
              <a:t>]</a:t>
            </a:r>
            <a:r>
              <a:rPr lang="ru-RU" sz="1400" dirty="0" smtClean="0"/>
              <a:t> : Лань, 2011-2019. - URL: https://e.lanbook.com/book/122174 (дата обращения: 23.09.2019). 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8"/>
            <a:ext cx="2400283" cy="1800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5008" y="500042"/>
            <a:ext cx="2428892" cy="428628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50850" algn="l"/>
              </a:tabLst>
            </a:pPr>
            <a:r>
              <a:rPr lang="ru-RU" sz="2000" b="1" dirty="0" smtClean="0">
                <a:solidFill>
                  <a:srgbClr val="7030A0"/>
                </a:solidFill>
              </a:rPr>
              <a:t>Титульный лист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000240"/>
            <a:ext cx="2143140" cy="428628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Основное заглавие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785794"/>
            <a:ext cx="192882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Сведения об ответственности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214686"/>
            <a:ext cx="1643074" cy="7858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Сведения, относящиеся к заглавию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72330" y="4429132"/>
            <a:ext cx="1928826" cy="7858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Место публикации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имя издателя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дата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00694" y="1643050"/>
            <a:ext cx="1857388" cy="42862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43570" y="2643182"/>
            <a:ext cx="2357454" cy="114300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929322" y="3929066"/>
            <a:ext cx="1000132" cy="42862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643570" y="5357826"/>
            <a:ext cx="1428760" cy="71438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12" idx="2"/>
          </p:cNvCxnSpPr>
          <p:nvPr/>
        </p:nvCxnSpPr>
        <p:spPr>
          <a:xfrm rot="10800000">
            <a:off x="4071934" y="1285862"/>
            <a:ext cx="1428760" cy="571503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2"/>
            <a:endCxn id="8" idx="2"/>
          </p:cNvCxnSpPr>
          <p:nvPr/>
        </p:nvCxnSpPr>
        <p:spPr>
          <a:xfrm rot="10800000">
            <a:off x="3929058" y="2428868"/>
            <a:ext cx="1714512" cy="785818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3"/>
            <a:endCxn id="14" idx="2"/>
          </p:cNvCxnSpPr>
          <p:nvPr/>
        </p:nvCxnSpPr>
        <p:spPr>
          <a:xfrm>
            <a:off x="5072066" y="3607595"/>
            <a:ext cx="857256" cy="535785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1" idx="1"/>
          </p:cNvCxnSpPr>
          <p:nvPr/>
        </p:nvCxnSpPr>
        <p:spPr>
          <a:xfrm flipV="1">
            <a:off x="6357950" y="4822041"/>
            <a:ext cx="714380" cy="571505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564" t="11719" r="26758" b="6250"/>
          <a:stretch>
            <a:fillRect/>
          </a:stretch>
        </p:blipFill>
        <p:spPr bwMode="auto">
          <a:xfrm>
            <a:off x="4000496" y="928670"/>
            <a:ext cx="243823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https://new.znanium.com/cover/0513/5139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new.znanium.com/cover/0513/5139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5139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1285884" cy="19802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763" y="2880377"/>
            <a:ext cx="1969756" cy="1477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2446" y="4828768"/>
            <a:ext cx="1884178" cy="1413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000496" y="214290"/>
            <a:ext cx="2428892" cy="428628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Титульный лист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72330" y="928670"/>
            <a:ext cx="1285916" cy="428628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Серия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2143116"/>
            <a:ext cx="1928826" cy="500066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Сведения об ответственности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1785926"/>
            <a:ext cx="1643074" cy="785818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Сведения, относящиеся к заглавию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3357562"/>
            <a:ext cx="1928826" cy="785818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Место публикации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имя издателя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дата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785794"/>
            <a:ext cx="2143140" cy="428628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Основное заглавие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29190" y="2571744"/>
            <a:ext cx="571504" cy="28575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6248" y="1643050"/>
            <a:ext cx="1857388" cy="42862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43372" y="2071678"/>
            <a:ext cx="2286016" cy="50006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429124" y="2786058"/>
            <a:ext cx="1643074" cy="35719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86248" y="3929066"/>
            <a:ext cx="2071702" cy="42862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86248" y="1000108"/>
            <a:ext cx="1857388" cy="42862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>
            <a:stCxn id="24" idx="6"/>
            <a:endCxn id="11" idx="1"/>
          </p:cNvCxnSpPr>
          <p:nvPr/>
        </p:nvCxnSpPr>
        <p:spPr>
          <a:xfrm flipV="1">
            <a:off x="6143636" y="1142984"/>
            <a:ext cx="928694" cy="71438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1" idx="2"/>
            <a:endCxn id="16" idx="2"/>
          </p:cNvCxnSpPr>
          <p:nvPr/>
        </p:nvCxnSpPr>
        <p:spPr>
          <a:xfrm rot="10800000">
            <a:off x="2786050" y="1214423"/>
            <a:ext cx="1357322" cy="1107289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0" idx="6"/>
            <a:endCxn id="13" idx="1"/>
          </p:cNvCxnSpPr>
          <p:nvPr/>
        </p:nvCxnSpPr>
        <p:spPr>
          <a:xfrm>
            <a:off x="6143636" y="1857364"/>
            <a:ext cx="857256" cy="535785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3" idx="1"/>
          </p:cNvCxnSpPr>
          <p:nvPr/>
        </p:nvCxnSpPr>
        <p:spPr>
          <a:xfrm rot="10800000" flipV="1">
            <a:off x="6072198" y="2393149"/>
            <a:ext cx="928694" cy="535786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8" idx="2"/>
            <a:endCxn id="14" idx="3"/>
          </p:cNvCxnSpPr>
          <p:nvPr/>
        </p:nvCxnSpPr>
        <p:spPr>
          <a:xfrm rot="10800000">
            <a:off x="3428992" y="2178836"/>
            <a:ext cx="1500198" cy="535785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3" idx="6"/>
            <a:endCxn id="15" idx="1"/>
          </p:cNvCxnSpPr>
          <p:nvPr/>
        </p:nvCxnSpPr>
        <p:spPr>
          <a:xfrm flipV="1">
            <a:off x="6357950" y="3750471"/>
            <a:ext cx="571504" cy="392909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71406" y="4444082"/>
            <a:ext cx="67151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Издание 2-3 авторов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Васюкова, А.Т. Технология продукции общественного питания : учебник / А.Т. Васюкова, А.А. Славянский, Д.А. Куликов ; под редакцией А. Т. Васюковой. — Москва : Дашков и К, 2018. — 496 с. — (Учебные издания для бакалавров). - ISBN 978-5-394-02516-7 </a:t>
            </a:r>
            <a:r>
              <a:rPr lang="ru-RU" sz="1400" dirty="0"/>
              <a:t>// Лань : электронно-библиотечная система : [сайт]. — </a:t>
            </a:r>
            <a:r>
              <a:rPr lang="en-US" sz="1400" dirty="0"/>
              <a:t>[</a:t>
            </a:r>
            <a:r>
              <a:rPr lang="ru-RU" sz="1400" dirty="0"/>
              <a:t>Санкт-Петербург</a:t>
            </a:r>
            <a:r>
              <a:rPr lang="en-US" sz="1400" dirty="0"/>
              <a:t>]</a:t>
            </a:r>
            <a:r>
              <a:rPr lang="ru-RU" sz="1400" dirty="0"/>
              <a:t> : Лань, 2011-2019.. </a:t>
            </a:r>
            <a:r>
              <a:rPr lang="ru-RU" sz="1400" dirty="0" smtClean="0"/>
              <a:t>— URL: https://e.lanbook.com/book/105564 (дата обращения: 23.09.2019).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7099" t="11718" r="25293" b="4297"/>
          <a:stretch>
            <a:fillRect/>
          </a:stretch>
        </p:blipFill>
        <p:spPr bwMode="auto">
          <a:xfrm>
            <a:off x="5250661" y="1142984"/>
            <a:ext cx="345560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5008" y="500042"/>
            <a:ext cx="2428892" cy="428628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50850" algn="l"/>
              </a:tabLst>
            </a:pPr>
            <a:r>
              <a:rPr lang="ru-RU" sz="2000" b="1" dirty="0" smtClean="0">
                <a:solidFill>
                  <a:srgbClr val="7030A0"/>
                </a:solidFill>
              </a:rPr>
              <a:t>Титульный лист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1285860"/>
            <a:ext cx="2143140" cy="428628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Основное заглавие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2928934"/>
            <a:ext cx="192882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Сведения об ответственности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2000240"/>
            <a:ext cx="1643074" cy="7858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Сведения, относящиеся к заглавию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5857892"/>
            <a:ext cx="1928826" cy="7858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Место публикации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имя издателя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дата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1285860"/>
            <a:ext cx="2428892" cy="35719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15008" y="1857364"/>
            <a:ext cx="2357454" cy="114300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500826" y="2928934"/>
            <a:ext cx="1000132" cy="42862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72132" y="4929198"/>
            <a:ext cx="2786082" cy="71438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12" idx="2"/>
            <a:endCxn id="21" idx="2"/>
          </p:cNvCxnSpPr>
          <p:nvPr/>
        </p:nvCxnSpPr>
        <p:spPr>
          <a:xfrm rot="10800000">
            <a:off x="4357702" y="1000109"/>
            <a:ext cx="1428744" cy="464347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2"/>
            <a:endCxn id="8" idx="2"/>
          </p:cNvCxnSpPr>
          <p:nvPr/>
        </p:nvCxnSpPr>
        <p:spPr>
          <a:xfrm rot="10800000">
            <a:off x="4000496" y="1714488"/>
            <a:ext cx="1714512" cy="71438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3"/>
            <a:endCxn id="14" idx="2"/>
          </p:cNvCxnSpPr>
          <p:nvPr/>
        </p:nvCxnSpPr>
        <p:spPr>
          <a:xfrm>
            <a:off x="4000496" y="2393149"/>
            <a:ext cx="2500330" cy="750099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5" idx="4"/>
            <a:endCxn id="11" idx="0"/>
          </p:cNvCxnSpPr>
          <p:nvPr/>
        </p:nvCxnSpPr>
        <p:spPr>
          <a:xfrm rot="16200000" flipH="1">
            <a:off x="7286644" y="5322107"/>
            <a:ext cx="214314" cy="857256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1192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1816566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" name="Прямоугольник 20"/>
          <p:cNvSpPr/>
          <p:nvPr/>
        </p:nvSpPr>
        <p:spPr>
          <a:xfrm>
            <a:off x="3714744" y="571480"/>
            <a:ext cx="1285916" cy="4286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Серия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643570" y="3286124"/>
            <a:ext cx="2571768" cy="50006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>
            <a:stCxn id="9" idx="3"/>
            <a:endCxn id="31" idx="2"/>
          </p:cNvCxnSpPr>
          <p:nvPr/>
        </p:nvCxnSpPr>
        <p:spPr>
          <a:xfrm>
            <a:off x="4786314" y="3178967"/>
            <a:ext cx="857256" cy="35719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857488" y="3643314"/>
            <a:ext cx="192882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Сведения об издании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715008" y="3714752"/>
            <a:ext cx="2571768" cy="29527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/>
          <p:cNvCxnSpPr>
            <a:stCxn id="39" idx="3"/>
            <a:endCxn id="40" idx="2"/>
          </p:cNvCxnSpPr>
          <p:nvPr/>
        </p:nvCxnSpPr>
        <p:spPr>
          <a:xfrm flipV="1">
            <a:off x="4786314" y="3862390"/>
            <a:ext cx="928694" cy="30957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0" y="4143380"/>
            <a:ext cx="5429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Издание 4 и более авторов, или выпущенное под редакцией</a:t>
            </a:r>
          </a:p>
          <a:p>
            <a:endParaRPr lang="ru-RU" sz="1600" b="1" dirty="0"/>
          </a:p>
          <a:p>
            <a:r>
              <a:rPr lang="ru-RU" sz="1600" b="1" dirty="0" smtClean="0"/>
              <a:t>Банковское дело : учебник / под редакцией </a:t>
            </a:r>
            <a:r>
              <a:rPr lang="ru-RU" sz="1600" b="1" dirty="0" err="1" smtClean="0"/>
              <a:t>Н.Н.Наточеевой</a:t>
            </a:r>
            <a:r>
              <a:rPr lang="ru-RU" sz="1600" b="1" dirty="0" smtClean="0"/>
              <a:t>. — 2-е изд., </a:t>
            </a:r>
            <a:r>
              <a:rPr lang="ru-RU" sz="1600" b="1" dirty="0" err="1" smtClean="0"/>
              <a:t>перераб</a:t>
            </a:r>
            <a:r>
              <a:rPr lang="ru-RU" sz="1600" b="1" dirty="0" smtClean="0"/>
              <a:t>. и доп. — Москва : Дашков и К, 2019. — 270 с. </a:t>
            </a:r>
            <a:r>
              <a:rPr lang="ru-RU" sz="1600" b="1" dirty="0"/>
              <a:t>— (Учебные издания для бакалавров). — </a:t>
            </a:r>
            <a:r>
              <a:rPr lang="ru-RU" sz="1600" b="1" dirty="0" smtClean="0"/>
              <a:t>ISBN 978-5-394-03046-8 </a:t>
            </a:r>
            <a:r>
              <a:rPr lang="ru-RU" sz="1400" dirty="0" smtClean="0"/>
              <a:t>// </a:t>
            </a:r>
            <a:r>
              <a:rPr lang="ru-RU" sz="1400" dirty="0"/>
              <a:t>Лань : электронно-библиотечная система : [сайт]. — </a:t>
            </a:r>
            <a:r>
              <a:rPr lang="en-US" sz="1400" dirty="0"/>
              <a:t>[</a:t>
            </a:r>
            <a:r>
              <a:rPr lang="ru-RU" sz="1400" dirty="0"/>
              <a:t>Санкт-Петербург</a:t>
            </a:r>
            <a:r>
              <a:rPr lang="en-US" sz="1400" dirty="0"/>
              <a:t>]</a:t>
            </a:r>
            <a:r>
              <a:rPr lang="ru-RU" sz="1400" dirty="0"/>
              <a:t> : Лань, 2011-2019. </a:t>
            </a:r>
            <a:r>
              <a:rPr lang="ru-RU" sz="1400" dirty="0" smtClean="0"/>
              <a:t>- URL: https://e.lanbook.com/book/119230 (дата обращения: 23.09.2019).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8497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Особенности описания электронных ресурсов</a:t>
            </a:r>
          </a:p>
          <a:p>
            <a:endParaRPr lang="ru-RU" dirty="0" smtClean="0">
              <a:latin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Для электронных ресурсов сетевого распространения обязательным является примечание об электронном адресе ресурса в сети Интернет и дате обращения, условно-обязательным –примечание о режиме доступа. </a:t>
            </a:r>
            <a:endParaRPr lang="ru-RU" dirty="0" smtClean="0">
              <a:latin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</a:rPr>
              <a:t>Электронный </a:t>
            </a:r>
            <a:r>
              <a:rPr lang="ru-RU" dirty="0">
                <a:latin typeface="Arial" panose="020B0604020202020204" pitchFamily="34" charset="0"/>
              </a:rPr>
              <a:t>адрес ресурса в сети «Интернет» приводят после аббревиатуры URL(прежде –Режим доступа). После электронного адреса в круглых скобках указывают сведения о дате обращения к ресурсу: слова «дата обращения», число, месяц и год(п. 5.8.6.4 ГОСТа</a:t>
            </a:r>
            <a:r>
              <a:rPr lang="ru-RU" dirty="0" smtClean="0">
                <a:latin typeface="Arial" panose="020B0604020202020204" pitchFamily="34" charset="0"/>
              </a:rPr>
              <a:t>):.</a:t>
            </a:r>
          </a:p>
          <a:p>
            <a:pPr indent="457200"/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–URL: http://www.rba.ru(дата обращения: 14.04.2018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indent="457200"/>
            <a:endParaRPr lang="ru-RU" dirty="0" smtClean="0">
              <a:latin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</a:rPr>
              <a:t>дату </a:t>
            </a:r>
            <a:r>
              <a:rPr lang="ru-RU" dirty="0">
                <a:latin typeface="Arial" panose="020B0604020202020204" pitchFamily="34" charset="0"/>
              </a:rPr>
              <a:t>публикации в электронных журналах приводят вместо даты обращения</a:t>
            </a:r>
            <a:r>
              <a:rPr lang="ru-RU" dirty="0" smtClean="0">
                <a:latin typeface="Arial" panose="020B0604020202020204" pitchFamily="34" charset="0"/>
              </a:rPr>
              <a:t>:.</a:t>
            </a:r>
          </a:p>
          <a:p>
            <a:pPr indent="4572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–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URL: http://www.nilc.ru/journal/.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– Дата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публикации: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21.04.2017</a:t>
            </a:r>
          </a:p>
          <a:p>
            <a:pPr indent="457200"/>
            <a:endParaRPr lang="ru-RU" dirty="0" smtClean="0">
              <a:latin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</a:rPr>
              <a:t>Для </a:t>
            </a:r>
            <a:r>
              <a:rPr lang="ru-RU" dirty="0">
                <a:latin typeface="Arial" panose="020B0604020202020204" pitchFamily="34" charset="0"/>
              </a:rPr>
              <a:t>электронных локальных </a:t>
            </a:r>
            <a:r>
              <a:rPr lang="ru-RU" dirty="0" smtClean="0">
                <a:latin typeface="Arial" panose="020B0604020202020204" pitchFamily="34" charset="0"/>
              </a:rPr>
              <a:t>ресурсов обязательно </a:t>
            </a:r>
            <a:r>
              <a:rPr lang="ru-RU" dirty="0">
                <a:latin typeface="Arial" panose="020B0604020202020204" pitchFamily="34" charset="0"/>
              </a:rPr>
              <a:t>указывают системные требования и сведения об источнике основного заглавия (п.5.8.6.3 ГОСТа).. </a:t>
            </a:r>
            <a:endParaRPr lang="ru-RU" dirty="0" smtClean="0">
              <a:latin typeface="Arial" panose="020B0604020202020204" pitchFamily="34" charset="0"/>
            </a:endParaRPr>
          </a:p>
          <a:p>
            <a:pPr indent="4572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–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Загл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. с этикетки видеодиска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>
              <a:lnSpc>
                <a:spcPct val="150000"/>
              </a:lnSpc>
              <a:spcAft>
                <a:spcPts val="0"/>
              </a:spcAft>
            </a:pPr>
            <a:r>
              <a:rPr lang="x-none" b="1" kern="5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b="1" kern="5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удиоиздания</a:t>
            </a:r>
            <a:endParaRPr lang="ru-RU" kern="50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69875" algn="just">
              <a:spcAft>
                <a:spcPts val="0"/>
              </a:spcAft>
            </a:pPr>
            <a:endParaRPr lang="ru-RU" sz="1400" kern="5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sz="1400" kern="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Лермонтов</a:t>
            </a:r>
            <a:r>
              <a:rPr lang="x-none" sz="1400" kern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М. Ю. Герой нашего времени : роман : [аудиокнига] / М. Ю. Лермонтов ;  читает И. Басов. – Москва : Звуковая книга, 2007. – 1 </a:t>
            </a:r>
            <a:r>
              <a:rPr lang="en-US" sz="1400" kern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  <a:r>
              <a:rPr lang="x-none" sz="1400" kern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400" kern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</a:t>
            </a:r>
            <a:r>
              <a:rPr lang="x-none" sz="1400" kern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(6 ч 55 мин). – Загл. с титул. экрана. </a:t>
            </a:r>
            <a:endParaRPr lang="ru-RU" sz="1400" kern="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kern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indent="457200" algn="just">
              <a:spcAft>
                <a:spcPts val="0"/>
              </a:spcAft>
            </a:pPr>
            <a:r>
              <a:rPr lang="x-none" sz="1400" kern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Карамзин, Н. М. История государства Российского : от Рюрика до Иоанна Васильевича : тома 1–9 : [аудиокнига] / Н. М. Карамзин ; читают Д. Напалков, Е. Чубарова.  – Москва : 1С-Паблишинг, 2011. – 1 </a:t>
            </a:r>
            <a:r>
              <a:rPr lang="en-US" sz="1400" kern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DVD</a:t>
            </a:r>
            <a:r>
              <a:rPr lang="x-none" sz="1400" kern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400" kern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</a:t>
            </a:r>
            <a:r>
              <a:rPr lang="x-none" sz="1400" kern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(73 ч 30 мин). – (</a:t>
            </a:r>
            <a:r>
              <a:rPr lang="x-none" sz="1400" kern="5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1С: Аудио-книги</a:t>
            </a:r>
            <a:r>
              <a:rPr lang="x-none" sz="1400" kern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– Загл. с титул. экрана. </a:t>
            </a:r>
            <a:endParaRPr lang="ru-RU" sz="1400" kern="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«Аквариум», рок-группа (Санкт-Петербург). Архангельск / «Аквариум». – Москва : Мистерия звука, 2011. – 1 С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DA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– </a:t>
            </a:r>
            <a:r>
              <a:rPr lang="ru-R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Загл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 титул. экрана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indent="457200" algn="ctr">
              <a:spcAft>
                <a:spcPts val="0"/>
              </a:spcAft>
            </a:pPr>
            <a:r>
              <a:rPr lang="x-none" b="1" kern="5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</a:t>
            </a:r>
            <a:r>
              <a:rPr lang="ru-RU" b="1" kern="5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ультимедийные</a:t>
            </a:r>
            <a:r>
              <a:rPr lang="ru-RU" b="1" kern="5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электронные издания</a:t>
            </a:r>
          </a:p>
          <a:p>
            <a:pPr indent="457200" algn="ctr">
              <a:spcAft>
                <a:spcPts val="0"/>
              </a:spcAft>
            </a:pPr>
            <a:r>
              <a:rPr lang="x-none" sz="1400" kern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kern="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Романова, Л. И. Английская грамматика : тестовый комплекс / Л. Романова. – Москва : Айрис :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MagnaMedia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2014. – 1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– (Океан знаний). – </a:t>
            </a:r>
            <a:r>
              <a:rPr lang="ru-R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Загл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 титул. экрана.  </a:t>
            </a:r>
          </a:p>
          <a:p>
            <a:pPr indent="457200">
              <a:spcAft>
                <a:spcPts val="0"/>
              </a:spcAft>
            </a:pPr>
            <a:endParaRPr lang="ru-RU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Окружающий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мир : 1-й класс : [электронное учебное пособие]. – Москва : 1С, 2016. – 1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  <a:r>
              <a:rPr lang="ru-R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цв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– (1С: Школа). – </a:t>
            </a:r>
            <a:r>
              <a:rPr lang="ru-R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Загл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 титул. экрана. –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ISBN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978-5-9677-2375-9.  </a:t>
            </a:r>
          </a:p>
          <a:p>
            <a:pPr indent="457200" algn="ctr">
              <a:spcAft>
                <a:spcPts val="0"/>
              </a:spcAft>
            </a:pPr>
            <a:endParaRPr lang="ru-RU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Компьютерные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программы</a:t>
            </a:r>
          </a:p>
          <a:p>
            <a:pPr indent="457200" algn="ctr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indent="457200" algn="just">
              <a:spcAft>
                <a:spcPts val="0"/>
              </a:spcAft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КОМПАС-3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D LT V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12 : система трехмерного моделирования [для домашнего моделирования и учебных целей] / разработчик «АСКОН». –  Москва : 1С, 2017. – 1 С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.  – (1С: Электронная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дистрибьюция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). –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Загл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. с титул. экрана.</a:t>
            </a:r>
            <a:r>
              <a:rPr lang="ru-RU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457200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indent="457200" algn="just">
              <a:spcAft>
                <a:spcPts val="0"/>
              </a:spcAft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паспорт здоровья ребенка (школьника)  / разработчик: Академический МИАЦ. – Москва : 1С, 2017. – 1 С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. – (1С: Электронная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дистрибьюция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). –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Загл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. с титул. экрана.</a:t>
            </a:r>
            <a:r>
              <a:rPr lang="ru-RU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i="1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8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731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Особенности описания сетевых ресурсов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419309" cy="1922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487327"/>
            <a:ext cx="3419309" cy="1922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780928"/>
            <a:ext cx="3547386" cy="1994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487327"/>
            <a:ext cx="3419872" cy="1922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0550" y="1477379"/>
            <a:ext cx="3424506" cy="192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4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642910" y="3143248"/>
            <a:ext cx="7500958" cy="2551988"/>
            <a:chOff x="0" y="3143248"/>
            <a:chExt cx="7500958" cy="2551988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2"/>
            <a:srcRect t="52930" r="3125" b="3125"/>
            <a:stretch>
              <a:fillRect/>
            </a:stretch>
          </p:blipFill>
          <p:spPr bwMode="auto">
            <a:xfrm>
              <a:off x="0" y="3143248"/>
              <a:ext cx="7500958" cy="255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Овал 14"/>
            <p:cNvSpPr/>
            <p:nvPr/>
          </p:nvSpPr>
          <p:spPr>
            <a:xfrm>
              <a:off x="0" y="4929198"/>
              <a:ext cx="2428860" cy="71438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2910" y="285728"/>
            <a:ext cx="7491575" cy="2571744"/>
            <a:chOff x="0" y="214290"/>
            <a:chExt cx="7491575" cy="2571744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/>
            <a:srcRect t="6836" r="1855" b="48242"/>
            <a:stretch>
              <a:fillRect/>
            </a:stretch>
          </p:blipFill>
          <p:spPr bwMode="auto">
            <a:xfrm>
              <a:off x="0" y="214290"/>
              <a:ext cx="7491575" cy="257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Овал 15"/>
            <p:cNvSpPr/>
            <p:nvPr/>
          </p:nvSpPr>
          <p:spPr>
            <a:xfrm rot="21335625">
              <a:off x="304006" y="1899605"/>
              <a:ext cx="6706932" cy="734067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57158" y="214290"/>
              <a:ext cx="1857388" cy="35716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0" y="642918"/>
              <a:ext cx="1214414" cy="642942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71472" y="5786454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ZNANIUM. COM</a:t>
            </a:r>
            <a:r>
              <a:rPr lang="ru-RU" sz="1400" dirty="0" smtClean="0"/>
              <a:t> : электронно-библиотечная система : </a:t>
            </a:r>
            <a:r>
              <a:rPr lang="en-US" sz="1400" dirty="0" smtClean="0"/>
              <a:t>[</a:t>
            </a:r>
            <a:r>
              <a:rPr lang="ru-RU" sz="1400" dirty="0" smtClean="0"/>
              <a:t>научно-образовательный портал</a:t>
            </a:r>
            <a:r>
              <a:rPr lang="en-US" sz="1400" dirty="0" smtClean="0"/>
              <a:t>]</a:t>
            </a:r>
            <a:r>
              <a:rPr lang="ru-RU" sz="1400" dirty="0" smtClean="0"/>
              <a:t>. – Москва : </a:t>
            </a:r>
            <a:r>
              <a:rPr lang="ru-RU" sz="1400" dirty="0" err="1" smtClean="0"/>
              <a:t>Знаниум</a:t>
            </a:r>
            <a:r>
              <a:rPr lang="ru-RU" sz="1400" dirty="0" smtClean="0"/>
              <a:t>, 2011-2019. – </a:t>
            </a:r>
            <a:r>
              <a:rPr lang="en-US" sz="1400" dirty="0" smtClean="0"/>
              <a:t>URL</a:t>
            </a:r>
            <a:r>
              <a:rPr lang="ru-RU" sz="1400" dirty="0" smtClean="0"/>
              <a:t> : </a:t>
            </a:r>
            <a:r>
              <a:rPr lang="en-US" sz="1400" dirty="0" smtClean="0">
                <a:hlinkClick r:id="rId4"/>
              </a:rPr>
              <a:t>https://new.znanium.com/</a:t>
            </a:r>
            <a:r>
              <a:rPr lang="ru-RU" sz="1400" dirty="0" smtClean="0"/>
              <a:t> (дата обращения 23.09.2019).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ZNANIUM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COM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 электронно-библиотечная система 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научно-образовательный портал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– Москва 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2011-2019.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//new.znanium.com/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(дата обращения 23.09.2019).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ЛАНЬ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электронно-библиотечная система : сайт.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 : Лань, 2011-2019.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URL : http://e.lanbook.com/(дата обращения: 03.09.2019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45720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библиотека : библиотека диссертаций : сайт / Российская государственная библиотека. – Москва : РГБ, 2003 – . – URL: http://dvs.rsl.ru/(дата обращения: 03.09.2019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4572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Техэксперт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/ Консорциум «Кодекс».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: Кодекс, 2019. – URL: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https://cntd.ru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(дата обращения 30.09.2019).</a:t>
            </a:r>
          </a:p>
          <a:p>
            <a:pPr indent="45720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юстиции Российской Федерации 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– Москва : Министерство юстиции Российской Федерации, 2003-2019. – URL: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https://minjust.ru/ru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дата обращения 30.09.2019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5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ОПИСАНИЕ ЗАКОНОДАТЕЛЬНЫХ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</a:p>
          <a:p>
            <a:pPr indent="45720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включении в список литературы законодательных материалов (законы РФ, постановления Правительства, кодексы и т.д.), стандартов, нормативно-технической документации (ГОСТы, СНиПы, СанПиНы,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ЕНиРы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т.д.) необходимо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проверить их статус (действующий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457200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Земельный кодекс Российской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 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25.10.2001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136-ФЗ (ред. от 02.08.2019) // Собрание законодательства Российской Федерации.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2019.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44. – ст. 4147,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1448</a:t>
            </a:r>
          </a:p>
          <a:p>
            <a:pPr indent="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 общих принципах организации местного самоуправления в Российской Федерации : Федеральный закон № 131-ФЗ : [принят Государственной думой 16 сентября 2003 года : одобрен Советом Федерации 24 сентября 2003 года]. – Москва 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Проспект,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2017. – 158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– ISBN 978-5-392-26365-3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Уголовный кодекс Российской Федерации : УК : текст с изменениями и дополнениями на 1 августа 2017 года : [принят Государственной думой 24 мая 1996 года : одобрен Советом Федерации 5 июня 1996 года]. – Москва 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Эксмо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2017. – 350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– (Актуальное законодательство). 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978-5-04-004029-2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Правила дорожного движения : с новыми штрафами : по состоянию на 01.06.2017 : [утверждены Советом министров – Правительством Российской Федерации 23.10.1993]. –  Ростов-на-Дону : Феникс, 2017. – 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– (Библиотека автомобилиста). 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978-5-222-29588-5.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0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ОПИСАНИЕ ЗАКОНОДАТЕЛЬНЫХ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</a:p>
          <a:p>
            <a:pPr indent="45720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Сетевой ресурс</a:t>
            </a:r>
          </a:p>
          <a:p>
            <a:pPr indent="457200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Земельный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кодекс Российской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 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25.10.2001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136-ФЗ (ред. от 02.08.2019) //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КонсультантПлюс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надежная правовая поддержка : [сайт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].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 :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КонсультантПлюс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1997-2019. - URL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http://www.consultant.ru/document/Cons_doc_LAW_33773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дата обращения: 28.09.2019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45720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образовании в Российской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 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273-ФЗ : с изм. на 26 июля 2019 г. //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Техэксперт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/ Консорциум «Кодекс».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 Кодекс,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2019.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URL: http://docs.cntd.ru/document/zakon-rf-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ob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obrazovanii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-v-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rossijskoj-federacii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дата обращения: 28.09.2019).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противопожарном режиме (вместе с «Правилами противопожарного режима в Российской Федерации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») : постановление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от25.04.2012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390 //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Техэксперт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/ Консорциум «Кодекс».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 Кодекс, 2019.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URL: http://docs.cntd.ru/document/902344800 (дата обращения: 10.06.2019). </a:t>
            </a:r>
          </a:p>
        </p:txBody>
      </p:sp>
    </p:spTree>
    <p:extLst>
      <p:ext uri="{BB962C8B-B14F-4D97-AF65-F5344CB8AC3E}">
        <p14:creationId xmlns:p14="http://schemas.microsoft.com/office/powerpoint/2010/main" xmlns="" val="17275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6409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atin typeface="Arial" panose="020B0604020202020204" pitchFamily="34" charset="0"/>
              </a:rPr>
              <a:t>Библиографический список информационных источников должен </a:t>
            </a:r>
            <a:r>
              <a:rPr lang="ru-RU" sz="2000" dirty="0">
                <a:latin typeface="Arial" panose="020B0604020202020204" pitchFamily="34" charset="0"/>
              </a:rPr>
              <a:t>быть выполнен </a:t>
            </a:r>
            <a:r>
              <a:rPr lang="ru-RU" sz="2000" dirty="0" smtClean="0">
                <a:latin typeface="Arial" panose="020B0604020202020204" pitchFamily="34" charset="0"/>
              </a:rPr>
              <a:t>в соответствии с </a:t>
            </a:r>
            <a:r>
              <a:rPr lang="ru-RU" sz="2000" b="1" dirty="0" smtClean="0">
                <a:latin typeface="Arial" panose="020B0604020202020204" pitchFamily="34" charset="0"/>
              </a:rPr>
              <a:t>ГОСТ Р 7.0.100-2018 «Библиографическая </a:t>
            </a:r>
            <a:r>
              <a:rPr lang="ru-RU" sz="2000" b="1" dirty="0">
                <a:latin typeface="Arial" panose="020B0604020202020204" pitchFamily="34" charset="0"/>
              </a:rPr>
              <a:t>запись. Библиографическое описание». </a:t>
            </a:r>
            <a:endParaRPr lang="ru-RU" sz="2000" b="1" dirty="0" smtClean="0">
              <a:latin typeface="Arial" panose="020B0604020202020204" pitchFamily="34" charset="0"/>
            </a:endParaRPr>
          </a:p>
          <a:p>
            <a:pPr indent="457200"/>
            <a:endParaRPr lang="ru-RU" sz="2000" dirty="0" smtClean="0">
              <a:latin typeface="Arial" panose="020B0604020202020204" pitchFamily="34" charset="0"/>
            </a:endParaRPr>
          </a:p>
          <a:p>
            <a:pPr indent="457200"/>
            <a:r>
              <a:rPr lang="ru-RU" sz="2000" dirty="0" smtClean="0">
                <a:latin typeface="Arial" panose="020B0604020202020204" pitchFamily="34" charset="0"/>
              </a:rPr>
              <a:t>Все </a:t>
            </a:r>
            <a:r>
              <a:rPr lang="ru-RU" sz="2000" dirty="0">
                <a:latin typeface="Arial" panose="020B0604020202020204" pitchFamily="34" charset="0"/>
              </a:rPr>
              <a:t>данные в библиографическом описании могут быть представлены в полной форме. </a:t>
            </a:r>
          </a:p>
          <a:p>
            <a:pPr indent="457200"/>
            <a:endParaRPr lang="ru-RU" sz="2000" dirty="0" smtClean="0">
              <a:latin typeface="Arial" panose="020B0604020202020204" pitchFamily="34" charset="0"/>
            </a:endParaRPr>
          </a:p>
          <a:p>
            <a:pPr indent="457200"/>
            <a:r>
              <a:rPr lang="ru-RU" sz="2000" dirty="0" smtClean="0">
                <a:latin typeface="Arial" panose="020B0604020202020204" pitchFamily="34" charset="0"/>
              </a:rPr>
              <a:t>Сокращения </a:t>
            </a:r>
            <a:r>
              <a:rPr lang="ru-RU" sz="2000" dirty="0">
                <a:latin typeface="Arial" panose="020B0604020202020204" pitchFamily="34" charset="0"/>
              </a:rPr>
              <a:t>в библиографическом описании выполняют по ГОСТ </a:t>
            </a:r>
            <a:r>
              <a:rPr lang="ru-RU" sz="2000" dirty="0" smtClean="0">
                <a:latin typeface="Arial" panose="020B0604020202020204" pitchFamily="34" charset="0"/>
              </a:rPr>
              <a:t>Р 7.0.12-2011 «</a:t>
            </a:r>
            <a:r>
              <a:rPr lang="ru-RU" sz="2000" dirty="0">
                <a:latin typeface="Arial" panose="020B0604020202020204" pitchFamily="34" charset="0"/>
              </a:rPr>
              <a:t>Библиографическая запись. Сокращение слов и словосочетаний на русском языке</a:t>
            </a:r>
            <a:r>
              <a:rPr lang="ru-RU" sz="2000" dirty="0" smtClean="0">
                <a:latin typeface="Arial" panose="020B0604020202020204" pitchFamily="34" charset="0"/>
              </a:rPr>
              <a:t>» и </a:t>
            </a:r>
            <a:r>
              <a:rPr lang="ru-RU" sz="2000" dirty="0">
                <a:latin typeface="Arial" panose="020B0604020202020204" pitchFamily="34" charset="0"/>
              </a:rPr>
              <a:t>ГОСТ </a:t>
            </a:r>
            <a:r>
              <a:rPr lang="ru-RU" sz="2000" dirty="0" smtClean="0">
                <a:latin typeface="Arial" panose="020B0604020202020204" pitchFamily="34" charset="0"/>
              </a:rPr>
              <a:t>7.11-2004 «</a:t>
            </a:r>
            <a:r>
              <a:rPr lang="ru-RU" sz="2000" dirty="0">
                <a:latin typeface="Arial" panose="020B0604020202020204" pitchFamily="34" charset="0"/>
              </a:rPr>
              <a:t>Библиографическая запись. Сокращение слов и словосочетаний на иностранных европейских языках</a:t>
            </a:r>
            <a:r>
              <a:rPr lang="ru-RU" sz="2000" dirty="0" smtClean="0">
                <a:latin typeface="Arial" panose="020B0604020202020204" pitchFamily="34" charset="0"/>
              </a:rPr>
              <a:t>».</a:t>
            </a:r>
          </a:p>
          <a:p>
            <a:pPr indent="457200"/>
            <a:endParaRPr lang="ru-RU" sz="2000" dirty="0" smtClean="0">
              <a:latin typeface="Arial" panose="020B0604020202020204" pitchFamily="34" charset="0"/>
            </a:endParaRPr>
          </a:p>
          <a:p>
            <a:pPr indent="457200"/>
            <a:r>
              <a:rPr lang="ru-RU" sz="2000" dirty="0" smtClean="0">
                <a:latin typeface="Arial" panose="020B0604020202020204" pitchFamily="34" charset="0"/>
              </a:rPr>
              <a:t>Не </a:t>
            </a:r>
            <a:r>
              <a:rPr lang="ru-RU" sz="2000" dirty="0">
                <a:latin typeface="Arial" panose="020B0604020202020204" pitchFamily="34" charset="0"/>
              </a:rPr>
              <a:t>сокращаются</a:t>
            </a:r>
            <a:r>
              <a:rPr lang="ru-RU" sz="2000" dirty="0" smtClean="0">
                <a:latin typeface="Arial" panose="020B0604020202020204" pitchFamily="34" charset="0"/>
              </a:rPr>
              <a:t>: заглавия </a:t>
            </a:r>
            <a:r>
              <a:rPr lang="ru-RU" sz="2000" dirty="0">
                <a:latin typeface="Arial" panose="020B0604020202020204" pitchFamily="34" charset="0"/>
              </a:rPr>
              <a:t>во всех областях описания, </a:t>
            </a:r>
            <a:r>
              <a:rPr lang="ru-RU" sz="2000" dirty="0" smtClean="0">
                <a:latin typeface="Arial" panose="020B0604020202020204" pitchFamily="34" charset="0"/>
              </a:rPr>
              <a:t>наименования мест </a:t>
            </a:r>
            <a:r>
              <a:rPr lang="ru-RU" sz="2000" dirty="0">
                <a:latin typeface="Arial" panose="020B0604020202020204" pitchFamily="34" charset="0"/>
              </a:rPr>
              <a:t>изданий (городов</a:t>
            </a:r>
            <a:r>
              <a:rPr lang="ru-RU" sz="2000" dirty="0" smtClean="0">
                <a:latin typeface="Arial" panose="020B0604020202020204" pitchFamily="34" charset="0"/>
              </a:rPr>
              <a:t>). </a:t>
            </a:r>
          </a:p>
          <a:p>
            <a:pPr indent="457200"/>
            <a:endParaRPr lang="ru-RU" sz="1600" i="1" dirty="0" smtClean="0">
              <a:latin typeface="Arial" panose="020B0604020202020204" pitchFamily="34" charset="0"/>
            </a:endParaRPr>
          </a:p>
          <a:p>
            <a:pPr indent="457200"/>
            <a:r>
              <a:rPr lang="ru-RU" sz="1600" i="1" dirty="0" smtClean="0">
                <a:latin typeface="Arial" panose="020B0604020202020204" pitchFamily="34" charset="0"/>
              </a:rPr>
              <a:t>Ссылки </a:t>
            </a:r>
            <a:r>
              <a:rPr lang="ru-RU" sz="1600" i="1" dirty="0">
                <a:latin typeface="Arial" panose="020B0604020202020204" pitchFamily="34" charset="0"/>
              </a:rPr>
              <a:t>в тексте работы (не путать со списком литературы!) выполняются по ГОСТ </a:t>
            </a:r>
            <a:r>
              <a:rPr lang="ru-RU" sz="1600" i="1" dirty="0" smtClean="0">
                <a:latin typeface="Arial" panose="020B0604020202020204" pitchFamily="34" charset="0"/>
              </a:rPr>
              <a:t>Р7.0.5-2008 «</a:t>
            </a:r>
            <a:r>
              <a:rPr lang="ru-RU" sz="1600" i="1" dirty="0">
                <a:latin typeface="Arial" panose="020B0604020202020204" pitchFamily="34" charset="0"/>
              </a:rPr>
              <a:t>Библиографическая ссылка».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ОПИСАНИЕ СТАНДАРТОВ, 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НОРМАТИВНО-ТЕХНИЧЕСКОЙ ДОКУМЕНТАЦИИ</a:t>
            </a:r>
          </a:p>
          <a:p>
            <a:pPr indent="457200"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ГОСТ Р 57647–2017. Лекарственные средства для медицинского применения.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Фармакогеномика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Биомаркеры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стандарт Российской Федерации : издание официальное : утвержден и введен в действие Приказом Федерального агентства по техническому регулированию и метрологии от 8 сентября 2017 г. № 1042-ст : введен впервые : дата введения 2018–07–01 / подготовлен Первым Московским государственным медицинским университетом имени И. М. Сеченова Министерства здравоохранения Российской Федерации. – Москва 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Стандартинформ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2017. – IV, 7, [1] c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ГОСТ Р 57618.1–2017. Инфраструктура маломерного флота. Общие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стандарт Российской Федерации : издание официальное : утвержден и введен в действие Приказом Федерального агентства по техническому регулированию и метрологии от 17 августа 2017 г. № 914-ст : введен впервые : дата введения 2018–01–01 / разработан ООО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Техречсервис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 – Москва 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Стандартинформ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2017. – IV, 7 c.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33980-2016. Продукция органического производства. Правила производства, переработки, маркировки и реализации (с Поправкой). – Москва 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Стандартинформ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2016. – 85 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 58090-2018. Клиническое обследование непродуктивных животных. Общие требования. – Москва 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Стандартинформ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2018. – 12 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45720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ОПИСАНИЕ СТАНДАРТОВ, 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НОРМАТИВНО-ТЕХНИЧЕСКОЙ ДОКУМЕНТАЦИИ</a:t>
            </a:r>
          </a:p>
          <a:p>
            <a:pPr indent="457200" algn="ctr"/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Сетевой ресурс</a:t>
            </a:r>
          </a:p>
          <a:p>
            <a:pPr indent="457200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 ИСО 1999-2017. Акустика. Оценка потери слуха вследствие воздействия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шума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Техэксперт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/ Консорциум «Кодекс».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 Кодекс, 2019.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http://docs.cntd.ru/document/1200157242(дата обращения: 29.08.2019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СНиП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23-03-2003. Защита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шума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Техэксперт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/ Консорциум «Кодекс».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 Кодекс, 2019.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http://docs.cntd.ru/document/1200035251(дата обращения: 28.08.2019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48.13330.2011. Организация строительства. Актуализированная редакция СНиП 12-01-2004 (с Изменением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1) : утв. Приказ Минстроя России от 26.08.2016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597 //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Техэксперт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/ Консорциум «Кодекс».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 Кодекс, 2019.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http://docs.cntd.ru/document/1200084098(дата обращения: 12.03.2019).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СанПиН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2.2.1/2.1.1.1278-03. Гигиенические требования к естественному, искусственному и совмещенному освещению жилых и общественных зданий : с изм. от 15 марта 2010 г. //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Меганорм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 [сайт]. – URL: https://meganorm.ru/Data2/1/4294844/4294844923.htm(дата обращения: 28.08.2019).</a:t>
            </a:r>
          </a:p>
        </p:txBody>
      </p:sp>
    </p:spTree>
    <p:extLst>
      <p:ext uri="{BB962C8B-B14F-4D97-AF65-F5344CB8AC3E}">
        <p14:creationId xmlns:p14="http://schemas.microsoft.com/office/powerpoint/2010/main" xmlns="" val="29399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8497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Составные части ресурсов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Статья из сборника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Калинина, Г. П.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Развитие научно-методической работы в Книжной палате / Г. П. Калинина, В. П. Смирнова.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Российская книжная палата: славное прошлое и надежное будущее : материалы научно-методической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конференции к 100-летию РКП / Информационное телеграфное агентство России (ИТАР-ТАСС), филиал  «Российская книжная палата»; под общей редакцией К. М. Сухорукова. – Москва : РКП, 2017. – С. 61–78.</a:t>
            </a:r>
          </a:p>
          <a:p>
            <a:pPr indent="457200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indent="457200" algn="ctr">
              <a:spcAft>
                <a:spcPts val="600"/>
              </a:spcAft>
            </a:pPr>
            <a:r>
              <a:rPr lang="ru-RU" sz="1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  <a:r>
              <a:rPr lang="ru-RU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</a:t>
            </a:r>
            <a:r>
              <a:rPr lang="ru-RU" sz="1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журнала, газеты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  <a:tabLst>
                <a:tab pos="228600" algn="l"/>
              </a:tabLst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Влияние психологических свойств личности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графическое воспроизведение зрительной информации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/ С. К. </a:t>
            </a:r>
            <a:r>
              <a:rPr lang="ru-RU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Быструшкин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О. Я.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Созонова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Н. Г.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Петрова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[и др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.]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Сибирский педагогический журнал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– 2017. – № 4. – С. 136–144. </a:t>
            </a:r>
            <a:endParaRPr lang="ru-RU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  <a:tabLst>
                <a:tab pos="228600" algn="l"/>
              </a:tabLs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indent="457200">
              <a:spcAft>
                <a:spcPts val="0"/>
              </a:spcAft>
              <a:tabLst>
                <a:tab pos="228600" algn="l"/>
              </a:tabLst>
            </a:pPr>
            <a:r>
              <a:rPr lang="ru-RU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Скрипник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К. Д.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Лингвистический поворот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философия языка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Дж.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Локка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интерпретации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комментарии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теоретические источники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/ К. Д. </a:t>
            </a:r>
            <a:r>
              <a:rPr lang="ru-RU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Скрипник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</a:t>
            </a:r>
            <a:r>
              <a:rPr lang="ru-RU" sz="16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Вестник Удмуртского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уни­вер­си­те­та. Се­рия: Фи­ло­со­фия. Пси­хо­ло­гия. Пе­да­го­ги­ка. – 2017. – Т. 27,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2. – С. 139–146. </a:t>
            </a:r>
            <a:endParaRPr lang="ru-RU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  <a:tabLst>
                <a:tab pos="228600" algn="l"/>
              </a:tabLs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indent="457200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Московская, А. А.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Между социальным и экономическим благом: конфликт проектов легитимации социального предпринимательства в России / А. А. Московская, А. А.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Берендяев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А. Ю. Москвина.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Мониторинг общественного мнения : экономические и социальные перемены. – 2017. – № 6. – С. 31–35. –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URL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https://wciom.ru/fileadmin/file/monitoring/2017/142/2017_142_02_Moskovskaya.pdf (дата обращения: 11.03.2017).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8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Порядок расположения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библиографических записей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разделе «БИБЛИОГРАФИЯ»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 </a:t>
            </a:r>
          </a:p>
          <a:p>
            <a:pPr lvl="1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(располагаются в порядке убывания значимости, внутри группы в алфавитном порядке)</a:t>
            </a:r>
          </a:p>
          <a:p>
            <a:pPr lvl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Международные нормативные акты</a:t>
            </a:r>
          </a:p>
          <a:p>
            <a:pPr lvl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Нормативные акты РФ:</a:t>
            </a:r>
          </a:p>
          <a:p>
            <a:pPr lvl="2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Конституция РФ</a:t>
            </a:r>
          </a:p>
          <a:p>
            <a:pPr lvl="2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Кодексы РФ </a:t>
            </a:r>
          </a:p>
          <a:p>
            <a:pPr lvl="2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Законы РФ </a:t>
            </a:r>
          </a:p>
          <a:p>
            <a:pPr lvl="2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Постановления Правительства РФ</a:t>
            </a:r>
          </a:p>
          <a:p>
            <a:pPr lvl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Региональные законодательные акты</a:t>
            </a:r>
          </a:p>
          <a:p>
            <a:pPr lvl="1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Прочие информационные источники </a:t>
            </a:r>
          </a:p>
          <a:p>
            <a:pPr lvl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(печатные и электронные, располагаются в алфавитном порядке)</a:t>
            </a:r>
          </a:p>
          <a:p>
            <a:pPr lvl="1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2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94692"/>
            <a:ext cx="84249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БИБЛИОГРАФИЯ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Конституция Российской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 : принята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всенародным голосованием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12.12.1993 : с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учетом поправок, внесенных Законами РФ о поправках к Конституции РФ от 30.12.2008 N 6-ФКЗ, от 30.12.2008 N 7-ФКЗ, от 05.02.2014 N 2-ФКЗ, от 21.07.2014 N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11-ФКЗ //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КонсультантПлюс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надежная правовая поддержка : [сайт]. – Москва :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КонсультантПлюс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1997-2019. - URL: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http://www.consultant.ru/document/cons_doc_LAW_28399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(дата обращения: 28.09.2019).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Трудовой кодекс Российской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 : федеральный 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30.12.2001 N 197-ФЗ (ред. от 02.08.2019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//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КонсультантПлюс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: надежная правовая поддержка : [сайт]. – Москва :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КонсультантПлюс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1997-2019. - URL: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http://www.consultant.ru/document/cons_doc_LAW_34683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(дата обращения: 28.09.2019).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переносе выходных дней в 2020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: постановление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10.07.2019 N 875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КонсультантПлюс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: надежная правовая поддержка : [сайт]. – Москва :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КонсультантПлюс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1997-2019. - URL: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http://www.consultant.ru/document/cons_doc_LAW_328918/#dst100005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дата обращения: 28.09.2019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Байдина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О. Премии быть? // Трудовое право. – 2019. - № 8. – С. 35-42.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Крицкая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М.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 погоне за успехом: как правильно выделять лучших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сотрудников // Контур : журнал. 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URL: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kontur.ru/articles/378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– Дата публикации: 05.09.2019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социальной защиты Российской федерации 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официальный сайт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– Москва. – URL: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https://rosmintrud.ru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(дата обращения 30.09.2019).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Кочанова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Т. Директор выписал себе премию // Трудовое право. - 2019. - № 9. – С.23-32.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Трудовое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право: учебник для студентов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вузов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/ под ред. К.К. Гасанова, Ф.Г.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Мышко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— 6-е изд.,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перераб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и доп. — Москва : ЮНИТИ-ДАНА: Закон и право, 2017. — 551 с. — (Серия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Dura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lex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lex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»). - ISBN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978-5-238-02852-1 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ZNANIUM. COM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: электронно-библиотечная система 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научно-образовательный портал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– Москва :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2011-2019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URL: https://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new.znanium.com/catalog/document?id=341166.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Трудовое право : учебник для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/ под ред. В. М. Лебедева. — 2-е изд.,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перераб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— Москва : Норма : ИНФРА-М, 2019. - 368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с. 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ISBN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978-5-91768-923-4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ZNANIUM. COM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: электронно-библиотечная система 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научно-образовательный портал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– Москва :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2011-2019.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URL: https://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new.znanium.com/catalog/product/1023807.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Федоров, В.К. Управление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трудовыми ресурсами в инновационных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процессах : монография / В.К. Федоров.,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М.Н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Черкасов, А.В. Луценко; под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ред. Федорова В.К. - Москва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РИОР,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2014. - 208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(Научная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мысль). - ISBN 978-5-369-01363-2.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53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6409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Библиографическое описание</a:t>
            </a:r>
          </a:p>
          <a:p>
            <a:pPr indent="457200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Библиографическое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описание содержит библиографические сведения о ресурсе, которые приведены по определенным правилам, устанавливающим наполнение и порядок следования областей и элементов, и предназначены для идентификации и общей характеристики ресурса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457200">
              <a:spcAft>
                <a:spcPts val="0"/>
              </a:spcAft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Заголовок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библиографической записи составляют по ГОСТ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7.80</a:t>
            </a:r>
          </a:p>
          <a:p>
            <a:pPr indent="457200">
              <a:spcAft>
                <a:spcPts val="0"/>
              </a:spcAft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Объектами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составления библиографического описания являются все виды опубликованных (в том числе депонированных) и неопубликованных ресурсов на любых физических носителях и/или в информационно-телекоммуникационных сетях: книги, нотные, картографические, аудиовизуальные, изобразительные,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сериальные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издания, нормативные и технические документы,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интегрируемые ресурсы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электронные ресурсы, микроформы и другие ресурсы, а также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части ресурсов, группы однородных и разнородных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ресурсов.</a:t>
            </a:r>
          </a:p>
          <a:p>
            <a:pPr indent="457200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0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64096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>
              <a:spcAft>
                <a:spcPts val="0"/>
              </a:spcAft>
            </a:pPr>
            <a:r>
              <a:rPr lang="ru-RU" sz="2800" b="1" kern="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Состав библиографического описания</a:t>
            </a:r>
          </a:p>
          <a:p>
            <a:pPr indent="269875" algn="just">
              <a:spcAft>
                <a:spcPts val="0"/>
              </a:spcAft>
            </a:pPr>
            <a:endParaRPr lang="ru-RU" kern="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69875" algn="just">
              <a:spcAft>
                <a:spcPts val="0"/>
              </a:spcAft>
            </a:pPr>
            <a:r>
              <a:rPr lang="x-none" kern="5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x-none" kern="50" dirty="0">
                <a:latin typeface="Arial" panose="020B0604020202020204" pitchFamily="34" charset="0"/>
                <a:ea typeface="Times New Roman" panose="02020603050405020304" pitchFamily="18" charset="0"/>
              </a:rPr>
              <a:t>состав библиографического описания входят следующие области в приведенной ниже последовательности:</a:t>
            </a:r>
            <a:endParaRPr lang="ru-RU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область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заглавия и сведений об ответственности;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область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издания;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специфическая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область материала или вида ресурса;</a:t>
            </a:r>
            <a:r>
              <a:rPr lang="ru-RU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область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публикации, производства, распространения и т. д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.;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область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физической характеристики;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область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серии и многочастного монографического ресурса;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область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примечания;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область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идентификатора ресурса и условий доступности;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область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вида содержания и средства доступа.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indent="269875" algn="just"/>
            <a:endParaRPr lang="ru-RU" kern="5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69875">
              <a:spcAft>
                <a:spcPts val="0"/>
              </a:spcAft>
            </a:pPr>
            <a:r>
              <a:rPr lang="x-none" kern="5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Области </a:t>
            </a:r>
            <a:r>
              <a:rPr lang="x-none" kern="50" dirty="0">
                <a:latin typeface="Arial" panose="020B0604020202020204" pitchFamily="34" charset="0"/>
                <a:ea typeface="Times New Roman" panose="02020603050405020304" pitchFamily="18" charset="0"/>
              </a:rPr>
              <a:t>описания состоят из элементов, которые делятся на </a:t>
            </a:r>
            <a:r>
              <a:rPr lang="x-none" sz="2200" b="1" kern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обязательные</a:t>
            </a:r>
            <a:r>
              <a:rPr lang="x-none" sz="2200" b="1" kern="5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x-none" sz="2200" b="1" kern="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условно-обязательные</a:t>
            </a:r>
            <a:r>
              <a:rPr lang="x-none" sz="2200" b="1" kern="50" dirty="0"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x-none" sz="2200" b="1" kern="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факультативные</a:t>
            </a:r>
            <a:r>
              <a:rPr lang="x-none" kern="5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6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42855"/>
            <a:ext cx="532859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Пунктуация</a:t>
            </a:r>
          </a:p>
          <a:p>
            <a:pPr indent="457200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Пунктуация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библиографическом описании выполняет две функции –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обычных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грамматических знаков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препинания и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знаков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предписанной пунктуации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е.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знаков, имеющих опознавательный характер для областей и элементов библиографического описания.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Предписанная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пунктуация способствует распознаванию отдельных элементов в описаниях на разных языках в выходных формах традиционной и машиночитаемой каталогизации.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2129638"/>
              </p:ext>
            </p:extLst>
          </p:nvPr>
        </p:nvGraphicFramePr>
        <p:xfrm>
          <a:off x="5543624" y="682094"/>
          <a:ext cx="3240361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619"/>
                <a:gridCol w="2186742"/>
              </a:tblGrid>
              <a:tr h="0">
                <a:tc>
                  <a:txBody>
                    <a:bodyPr/>
                    <a:lstStyle/>
                    <a:p>
                      <a:pPr marL="457200"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. –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точка и тире;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.</a:t>
                      </a:r>
                      <a:r>
                        <a:rPr lang="ru-RU" sz="1200" kern="50">
                          <a:effectLst/>
                        </a:rPr>
                        <a:t> 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точка;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, 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запятая;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: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двоеточие;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;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точка с запятой;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…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многоточие;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/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косая черта;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//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две косые черты;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( )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круглые скобки;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[ ]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квадратные скобки;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+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знак плюс;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=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знак равенства.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4652412"/>
            <a:ext cx="878497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Для разделения областей и элементов, а также для различения предписанной и грамматической пунктуации применяют пробелы в один печатный знак до и после предписанного знака. Исключение составляют знаки «точка» и «запятая», пробелы оставляют только после них.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3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7129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Источники информации о ресурсе</a:t>
            </a:r>
          </a:p>
          <a:p>
            <a:pPr indent="457200"/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/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Источником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информации для составления библиографического описания является ресурс в целом.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Главным источником информации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является элемент ресурса, содержащий идентифицирующие его сведения,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титульный лист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титульный экран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этикетка, наклейка и т. 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/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Сведения, сформулированные на основе анализа ресурса, а также заимствованные из источников вне ресурса, во всех областях библиографического описания, кроме области примечания, приводят в квадратных скобках.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 l="30762" t="11719" r="28222" b="4297"/>
          <a:stretch>
            <a:fillRect/>
          </a:stretch>
        </p:blipFill>
        <p:spPr bwMode="auto">
          <a:xfrm rot="21163045">
            <a:off x="467544" y="3902864"/>
            <a:ext cx="1510218" cy="231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8256" y="3902864"/>
            <a:ext cx="4644008" cy="2610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5351" t="28004" r="65750" b="31388"/>
          <a:stretch/>
        </p:blipFill>
        <p:spPr>
          <a:xfrm>
            <a:off x="2334366" y="3914656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20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библиографического описания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(Фамилия, И.О. 1-го автора, если их 1-3).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Основное заглавие 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(Название)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сведения, относящиеся к заглавию 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(вид, жанр, назначение, утверждение и т.д.)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/ Первые сведения об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ответственности 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И.О.Фамилия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1-4 авторов; под ред. </a:t>
            </a:r>
            <a:r>
              <a:rPr lang="ru-RU" sz="1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И.О.Фамилия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Сведения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издании 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Дополнительные сведения об издании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(…-е изд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стереотип. и т.д.)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Сведения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масштабе (или Сведения о форме изложения нотного текста для нотных ресурсов, Сведения о нумерации для сериальных изданий).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Первое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место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публикации 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(Город)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Имя издателя, производителя и/или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распространителя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(название издательства)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Дата публикации, производства и/или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(год)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– Специфическое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обозначение материала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(кол-во страниц и т.д.)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Основное заглавие серии/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подсерии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или многочастного монографического ресурса, Международный стандартный номер серии/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подсерии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или многочастного монографического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ресурса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(ISSN)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; Номер выпуска серии/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подсерии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многочастного монографического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ресурса).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Примечания(только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электронных и депонированных ресурсов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(URL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.– Международный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стандартный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6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Библиографическое описание 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составной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части ресурса 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Объектом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библиографического описания составной части ресурса является его часть, для идентификации и поиска которой необходимы сведения как о самой составной части, так и о ресурсе, в котором она помещена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457200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составным частям относятся: самостоятельное произведение, самостоятельный раздел ресурса; часть ресурса, имеющая заглавие; часть ресурса, не имеющая самостоятельного заглавия, но выделенная в целях библиографической идентификации.</a:t>
            </a:r>
          </a:p>
          <a:p>
            <a:pPr indent="457200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Ресурс, содержащий составную часть, именуется ниже идентифицирующим ресурсом.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653136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57200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Сведения о составной части ресурса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//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Сведения об идентифицирующем ресурсе. – Сведения о местоположении составной части в ресурсе. – Примечания.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5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 l="30762" t="11719" r="28222" b="4297"/>
          <a:stretch>
            <a:fillRect/>
          </a:stretch>
        </p:blipFill>
        <p:spPr bwMode="auto">
          <a:xfrm>
            <a:off x="3277806" y="357166"/>
            <a:ext cx="2651516" cy="407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0762" t="11719" r="28222" b="4296"/>
          <a:stretch>
            <a:fillRect/>
          </a:stretch>
        </p:blipFill>
        <p:spPr bwMode="auto">
          <a:xfrm>
            <a:off x="6143636" y="357166"/>
            <a:ext cx="2658158" cy="408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1139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57166"/>
            <a:ext cx="2734616" cy="4286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366326" y="4827597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Издание одного автора</a:t>
            </a:r>
          </a:p>
          <a:p>
            <a:r>
              <a:rPr lang="ru-RU" sz="2400" dirty="0" smtClean="0"/>
              <a:t>Земсков, Ю.П. Материаловедение : учебное пособие / Ю.П. Земсков. — Санкт-Петербург : Лань, 2019. — 188 с. — ISBN 978-5-8114-3392-6. 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14810" y="1071546"/>
            <a:ext cx="785818" cy="158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71868" y="2214554"/>
            <a:ext cx="2071702" cy="158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143372" y="2714620"/>
            <a:ext cx="785818" cy="158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71934" y="4143380"/>
            <a:ext cx="928694" cy="158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43702" y="1500174"/>
            <a:ext cx="785818" cy="158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2289</Words>
  <Application>Microsoft Office PowerPoint</Application>
  <PresentationFormat>Экран (4:3)</PresentationFormat>
  <Paragraphs>232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bib-1</cp:lastModifiedBy>
  <cp:revision>83</cp:revision>
  <dcterms:modified xsi:type="dcterms:W3CDTF">2020-09-17T03:00:25Z</dcterms:modified>
</cp:coreProperties>
</file>