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6" r:id="rId2"/>
    <p:sldId id="333" r:id="rId3"/>
    <p:sldId id="331" r:id="rId4"/>
    <p:sldId id="330" r:id="rId5"/>
    <p:sldId id="320" r:id="rId6"/>
    <p:sldId id="323" r:id="rId7"/>
    <p:sldId id="324" r:id="rId8"/>
    <p:sldId id="319" r:id="rId9"/>
    <p:sldId id="321" r:id="rId10"/>
    <p:sldId id="322" r:id="rId11"/>
    <p:sldId id="325" r:id="rId12"/>
    <p:sldId id="326" r:id="rId13"/>
    <p:sldId id="327" r:id="rId14"/>
    <p:sldId id="328" r:id="rId15"/>
    <p:sldId id="329" r:id="rId16"/>
    <p:sldId id="33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5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012D4-3178-40D9-8DB2-03493063C6DB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E269C-3395-4A13-89C0-D5ADB421B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706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E269C-3395-4A13-89C0-D5ADB421B7B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101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64E11ED-2E70-45B0-9FA0-C06A59C78BBA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CC00296-C62C-43A3-959D-050F0F82D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57878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11ED-2E70-45B0-9FA0-C06A59C78BBA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CC00296-C62C-43A3-959D-050F0F82D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924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11ED-2E70-45B0-9FA0-C06A59C78BBA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CC00296-C62C-43A3-959D-050F0F82D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287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11ED-2E70-45B0-9FA0-C06A59C78BBA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CC00296-C62C-43A3-959D-050F0F82D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373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11ED-2E70-45B0-9FA0-C06A59C78BBA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CC00296-C62C-43A3-959D-050F0F82D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492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11ED-2E70-45B0-9FA0-C06A59C78BBA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CC00296-C62C-43A3-959D-050F0F82D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585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11ED-2E70-45B0-9FA0-C06A59C78BBA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CC00296-C62C-43A3-959D-050F0F82D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649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264E11ED-2E70-45B0-9FA0-C06A59C78BBA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CC00296-C62C-43A3-959D-050F0F82D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15001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11ED-2E70-45B0-9FA0-C06A59C78BBA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CC00296-C62C-43A3-959D-050F0F82D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22151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11ED-2E70-45B0-9FA0-C06A59C78BBA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CC00296-C62C-43A3-959D-050F0F82D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02150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11ED-2E70-45B0-9FA0-C06A59C78BBA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CC00296-C62C-43A3-959D-050F0F82D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37983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11ED-2E70-45B0-9FA0-C06A59C78BBA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CC00296-C62C-43A3-959D-050F0F82D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83301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11ED-2E70-45B0-9FA0-C06A59C78BBA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CC00296-C62C-43A3-959D-050F0F82D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95380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11ED-2E70-45B0-9FA0-C06A59C78BBA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CC00296-C62C-43A3-959D-050F0F82D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8431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11ED-2E70-45B0-9FA0-C06A59C78BBA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CC00296-C62C-43A3-959D-050F0F82D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3971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11ED-2E70-45B0-9FA0-C06A59C78BBA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CC00296-C62C-43A3-959D-050F0F82D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37232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11ED-2E70-45B0-9FA0-C06A59C78BBA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CC00296-C62C-43A3-959D-050F0F82D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33978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264E11ED-2E70-45B0-9FA0-C06A59C78BBA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0CC00296-C62C-43A3-959D-050F0F82D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373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2211" y="2406309"/>
            <a:ext cx="8064896" cy="1842246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Arial Black" pitchFamily="34" charset="0"/>
              </a:rPr>
              <a:t>Человек поднялся в небо</a:t>
            </a:r>
            <a:endParaRPr lang="ru-RU" sz="7200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1288" y="548680"/>
            <a:ext cx="7786742" cy="648072"/>
          </a:xfrm>
        </p:spPr>
        <p:txBody>
          <a:bodyPr>
            <a:normAutofit/>
          </a:bodyPr>
          <a:lstStyle/>
          <a:p>
            <a:pPr algn="ctr"/>
            <a:r>
              <a:rPr lang="ru-RU" sz="1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Библиотека </a:t>
            </a:r>
          </a:p>
          <a:p>
            <a:pPr algn="ctr"/>
            <a:r>
              <a:rPr lang="ru-RU" sz="1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ГБОУ ПОО </a:t>
            </a:r>
            <a:r>
              <a:rPr lang="ru-RU" sz="1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 «</a:t>
            </a:r>
            <a:r>
              <a:rPr lang="ru-RU" sz="1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Златоустовский техникум технологий и экономики»</a:t>
            </a:r>
            <a:endParaRPr lang="ru-RU" sz="12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131348" y="6380164"/>
            <a:ext cx="2886622" cy="477836"/>
          </a:xfrm>
          <a:prstGeom prst="rect">
            <a:avLst/>
          </a:prstGeom>
        </p:spPr>
        <p:txBody>
          <a:bodyPr vert="horz" anchor="b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anose="020B0A04020102020204" pitchFamily="34" charset="0"/>
              </a:rPr>
              <a:t>Златоуст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2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2024</a:t>
            </a:r>
            <a:endParaRPr kumimoji="0" lang="ru-RU" sz="23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019758" y="5445224"/>
            <a:ext cx="2448272" cy="1071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Составитель: </a:t>
            </a:r>
          </a:p>
          <a:p>
            <a:r>
              <a:rPr lang="ru-RU" sz="11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зав. библиотекой </a:t>
            </a:r>
            <a:r>
              <a:rPr lang="ru-RU" sz="11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ЗТТиЭ</a:t>
            </a:r>
            <a:r>
              <a:rPr lang="ru-RU" sz="11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 </a:t>
            </a:r>
          </a:p>
          <a:p>
            <a:r>
              <a:rPr lang="ru-RU" sz="11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Волкова Ю.М.</a:t>
            </a:r>
            <a:endParaRPr lang="ru-RU" sz="11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t="8534" r="74493" b="82712"/>
          <a:stretch/>
        </p:blipFill>
        <p:spPr>
          <a:xfrm>
            <a:off x="3735434" y="5683420"/>
            <a:ext cx="1678450" cy="432049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 bwMode="gray">
          <a:xfrm>
            <a:off x="694487" y="4213842"/>
            <a:ext cx="7815342" cy="5139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 smtClean="0">
                <a:latin typeface="Arial Black" pitchFamily="34" charset="0"/>
              </a:rPr>
              <a:t>виртуальная книжная выставка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gray">
          <a:xfrm>
            <a:off x="681288" y="1685120"/>
            <a:ext cx="8064896" cy="3102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dirty="0" smtClean="0">
                <a:latin typeface="Arial Black" pitchFamily="34" charset="0"/>
              </a:rPr>
              <a:t>12 апреля - Всемирный день авиации и космонавтики</a:t>
            </a:r>
            <a:endParaRPr lang="ru-RU" sz="16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6010"/>
          <a:stretch/>
        </p:blipFill>
        <p:spPr>
          <a:xfrm>
            <a:off x="-21347" y="0"/>
            <a:ext cx="9149378" cy="6858000"/>
          </a:xfrm>
          <a:prstGeom prst="rect">
            <a:avLst/>
          </a:prstGeom>
        </p:spPr>
      </p:pic>
      <p:sp>
        <p:nvSpPr>
          <p:cNvPr id="17410" name="AutoShape 2" descr="https://znanium.com/cover/0414/4148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832120" y="7937"/>
            <a:ext cx="7311880" cy="324719"/>
          </a:xfrm>
          <a:prstGeom prst="rect">
            <a:avLst/>
          </a:prstGeom>
        </p:spPr>
        <p:txBody>
          <a:bodyPr vert="horz" anchor="b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Человек поднялся в небо : </a:t>
            </a:r>
            <a:r>
              <a:rPr kumimoji="0" lang="ru-RU" sz="23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anose="020B0A04020102020204" pitchFamily="34" charset="0"/>
              </a:rPr>
              <a:t>ВИРТУАЛЬНАЯ</a:t>
            </a:r>
            <a:r>
              <a:rPr kumimoji="0" lang="ru-RU" sz="2300" b="1" i="0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ru-RU" sz="2300" b="1" i="0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anose="020B0A04020102020204" pitchFamily="34" charset="0"/>
              </a:rPr>
              <a:t>КНИЖНАЯ ВЫСТАВКА</a:t>
            </a:r>
            <a:endParaRPr kumimoji="0" lang="ru-RU" sz="23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137" y="0"/>
            <a:ext cx="1676545" cy="4328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266" y="1124744"/>
            <a:ext cx="2544283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488264" y="1047797"/>
            <a:ext cx="54109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Воспоминания американского астронавта Майкла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Маллейна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посвящены одной из наиболее ярких и драматичных страниц покорения космоса — программе многоразовых полетов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Shuttle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Опередившая время и не использованная даже на четверть своих возможностей система оказалась и самым опасным среди всех пилотируемых средств в истории космонавтики. За 30 лет было совершено 135 полетов. Два корабля из пяти построенных погибли, унеся 14 жизней. Как такое могло случиться? Почему великие научно-технические достижения несли не только победы, но и поражения?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Маллейн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подробно описывает период подготовки и первое десятилетие эксплуатации шаттлов. Мы узнаем о том, как выбирают и готовят экипажи, чем живут и дышат покорители космоса, о тайных пружинах и непростительных ошибках бюрократии, об умонастроениях простых американцев и противостоянии великих держав. Эту искреннюю книгу, часто грубоватую и совершенно неполиткорректную, без преувеличения можно назвать портретом эпохи.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7731" y="5237864"/>
            <a:ext cx="85912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Маллейн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М. Верхом на ракете. Возмутительные истории астронавта шаттла : научно-популярное издание / М.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Маллейн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- Москва : Альпина нон-фикшн, 2017. - 588 с. - ISBN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978-5-91671-691-7 //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ZNANIUM : электронно-библиотечная система : [сайт]. – Москва :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Знаниум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2011-2024. - URL: https://znanium.ru/catalog/product/2136671 (дата обращения: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01.04.2024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– Режим доступа: по подписке.</a:t>
            </a:r>
          </a:p>
        </p:txBody>
      </p:sp>
    </p:spTree>
    <p:extLst>
      <p:ext uri="{BB962C8B-B14F-4D97-AF65-F5344CB8AC3E}">
        <p14:creationId xmlns:p14="http://schemas.microsoft.com/office/powerpoint/2010/main" val="286770166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6010"/>
          <a:stretch/>
        </p:blipFill>
        <p:spPr>
          <a:xfrm>
            <a:off x="-5378" y="0"/>
            <a:ext cx="9149378" cy="6858000"/>
          </a:xfrm>
          <a:prstGeom prst="rect">
            <a:avLst/>
          </a:prstGeom>
        </p:spPr>
      </p:pic>
      <p:sp>
        <p:nvSpPr>
          <p:cNvPr id="17410" name="AutoShape 2" descr="https://znanium.com/cover/0414/4148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832120" y="7937"/>
            <a:ext cx="7311880" cy="324719"/>
          </a:xfrm>
          <a:prstGeom prst="rect">
            <a:avLst/>
          </a:prstGeom>
        </p:spPr>
        <p:txBody>
          <a:bodyPr vert="horz" anchor="b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Человек поднялся в небо : </a:t>
            </a:r>
            <a:r>
              <a:rPr kumimoji="0" lang="ru-RU" sz="23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anose="020B0A04020102020204" pitchFamily="34" charset="0"/>
              </a:rPr>
              <a:t>ВИРТУАЛЬНАЯ</a:t>
            </a:r>
            <a:r>
              <a:rPr kumimoji="0" lang="ru-RU" sz="2300" b="1" i="0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ru-RU" sz="2300" b="1" i="0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anose="020B0A04020102020204" pitchFamily="34" charset="0"/>
              </a:rPr>
              <a:t>КНИЖНАЯ ВЫСТАВКА</a:t>
            </a:r>
            <a:endParaRPr kumimoji="0" lang="ru-RU" sz="23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137" y="0"/>
            <a:ext cx="1676545" cy="4328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75" y="1014547"/>
            <a:ext cx="2716316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262891" y="1059473"/>
            <a:ext cx="57343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фоне технологий XXI века полет человека на Луну в середине прошлого столетия нашим современникам нередко кажется неправдоподобным и вызывает множество вопросов. На главные из них — о лунных подделках, о техническом оснащении полетов, о состоянии астронавтов — ответы в этой книге. Автором движет не стремление убедить нас в том, что программа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Apollo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свершившийся факт, а огромное желание поделиться тщательно проверенными новыми фактами, неизвестными изображениями и интересными деталями о полетах человека на Луну. Разнообразие и увлекательность информации в книге не оставит равнодушным ни одного читателя. Был ли туалет на космическом корабле? Как связаны влажные салфетки и космическая радиация? На сколько метров можно подпрыгнуть на Луне? Почему в наши дни люди не летают на Луну? Что входит в новую программу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Artemis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почему она важна для президентских выборов в США? Какие технологии и знания полувековой давности помогут человеку вернуться на Луну? Если вы готовы к этой невероятной лунной экспедиции, тогда: «Пять, четыре, три, два, один... Пуск!»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7254" y="5217999"/>
            <a:ext cx="85041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Егоров, В. Люди на Луне: главные ответы / Виталий Егоров. - Москва : Альпина нон-фикшн, 2020. - 432 с. - ISBN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978-5-00139-267-5 //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ZNANIUM : электронно-библиотечная система : [сайт]. – Москва :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Знаниум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2011-2024. - URL: https://znanium.ru/catalog/product/1221022 (дата обращения: 10.04.2024). – Режим доступа: по подписке.</a:t>
            </a:r>
          </a:p>
        </p:txBody>
      </p:sp>
    </p:spTree>
    <p:extLst>
      <p:ext uri="{BB962C8B-B14F-4D97-AF65-F5344CB8AC3E}">
        <p14:creationId xmlns:p14="http://schemas.microsoft.com/office/powerpoint/2010/main" val="8471279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6010"/>
          <a:stretch/>
        </p:blipFill>
        <p:spPr>
          <a:xfrm>
            <a:off x="-21347" y="0"/>
            <a:ext cx="9149378" cy="6858000"/>
          </a:xfrm>
          <a:prstGeom prst="rect">
            <a:avLst/>
          </a:prstGeom>
        </p:spPr>
      </p:pic>
      <p:sp>
        <p:nvSpPr>
          <p:cNvPr id="17410" name="AutoShape 2" descr="https://znanium.com/cover/0414/4148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832120" y="7937"/>
            <a:ext cx="7311880" cy="324719"/>
          </a:xfrm>
          <a:prstGeom prst="rect">
            <a:avLst/>
          </a:prstGeom>
        </p:spPr>
        <p:txBody>
          <a:bodyPr vert="horz" anchor="b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Человек поднялся в небо : </a:t>
            </a:r>
            <a:r>
              <a:rPr kumimoji="0" lang="ru-RU" sz="23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anose="020B0A04020102020204" pitchFamily="34" charset="0"/>
              </a:rPr>
              <a:t>ВИРТУАЛЬНАЯ</a:t>
            </a:r>
            <a:r>
              <a:rPr kumimoji="0" lang="ru-RU" sz="2300" b="1" i="0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ru-RU" sz="2300" b="1" i="0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anose="020B0A04020102020204" pitchFamily="34" charset="0"/>
              </a:rPr>
              <a:t>КНИЖНАЯ ВЫСТАВКА</a:t>
            </a:r>
            <a:endParaRPr kumimoji="0" lang="ru-RU" sz="23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137" y="0"/>
            <a:ext cx="1676545" cy="4328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911" y="836712"/>
            <a:ext cx="2820929" cy="4160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607983" y="1161879"/>
            <a:ext cx="531057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июля 2015 г. произошло удивительное событие. Более чем в 4,8 млрд км от Земли маленький космический аппарат NASA под названием «Новые горизонты» промчался мимо Плутона со скоростью более 50 000 км/ч, направив все свои приборы на таинственные ледяные миры, а затем продолжил путешествие к дальним пределам Солнечной системы. Ничего подобного не случалось на памяти целого поколения — исследований новых миров не было со времен полетов «Вояджеров» к Урану и Нептуну, — и ничего похожего на это не планировалось в будущем. На сайте NASA, посвященном экспедиции, за дни перед пролетом и после него побывало более 2 млрд человек. А теперь все подробности этого исторического проекта можно узнать из рассказа непосредственных его участников — руководителя Алана Стерна и других членов команды. Эта книга — захватывающий репортаж о научном открытии, о десятилетиях самоотверженной и настойчивой работы, о политических сражениях внутри NASA и вокруг него, о высоком мастерстве, которое потребовалось для того, чтобы спроектировать и построить космический аппарат, а затем отправить его в полет. И еще о дальнейшей судьбе программы и о том, что нас ждет за новыми горизонтами.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2991" y="5229200"/>
            <a:ext cx="84622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Стерн, А. За новыми горизонтами: первый полет к Плутону / Алан Стерн, Дэвид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Гринспун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; пер. с англ. - Москва : Альпина нон-фикшн, 2020. - 368 с. - ISBN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978-5-00139-089-3 //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ZNANIUM : электронно-библиотечная система : [сайт]. – Москва :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Знаниум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2011-2024. - URL: https://znanium.ru/catalog/product/1220281 (дата обращения: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01.04.2024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2943701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6010"/>
          <a:stretch/>
        </p:blipFill>
        <p:spPr>
          <a:xfrm>
            <a:off x="-21347" y="0"/>
            <a:ext cx="9149378" cy="6858000"/>
          </a:xfrm>
          <a:prstGeom prst="rect">
            <a:avLst/>
          </a:prstGeom>
        </p:spPr>
      </p:pic>
      <p:sp>
        <p:nvSpPr>
          <p:cNvPr id="17410" name="AutoShape 2" descr="https://znanium.com/cover/0414/4148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832120" y="7937"/>
            <a:ext cx="7311880" cy="324719"/>
          </a:xfrm>
          <a:prstGeom prst="rect">
            <a:avLst/>
          </a:prstGeom>
        </p:spPr>
        <p:txBody>
          <a:bodyPr vert="horz" anchor="b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Человек поднялся в небо : </a:t>
            </a:r>
            <a:r>
              <a:rPr kumimoji="0" lang="ru-RU" sz="23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anose="020B0A04020102020204" pitchFamily="34" charset="0"/>
              </a:rPr>
              <a:t>ВИРТУАЛЬНАЯ</a:t>
            </a:r>
            <a:r>
              <a:rPr kumimoji="0" lang="ru-RU" sz="2300" b="1" i="0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ru-RU" sz="2300" b="1" i="0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anose="020B0A04020102020204" pitchFamily="34" charset="0"/>
              </a:rPr>
              <a:t>КНИЖНАЯ ВЫСТАВКА</a:t>
            </a:r>
            <a:endParaRPr kumimoji="0" lang="ru-RU" sz="23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137" y="0"/>
            <a:ext cx="1676545" cy="4328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74" y="1066626"/>
            <a:ext cx="2755459" cy="3802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779912" y="227687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книге рассказывается о малоизвестных страницах покорения космоса. Приводится антология таинственных случаев в истории космонавтики. Обсуждаются интересные научные гипотезы и факты. Рассматриваются мифы и легенды, возникшие вокруг космических экспедиций. Обсуждаются перспективы дальнейшего освоения Солнечной системы и полетов к звездам.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7975" y="5156936"/>
            <a:ext cx="84321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Фейгин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О. О. Удивительная космонавтика /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Фейгин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О.О. -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Вологда:Инфра-Инженерия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2018. - 244 с.: ISBN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978-5-9729-0231-6 //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ZNANIUM : электронно-библиотечная система : [сайт]. – Москва :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Знаниум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2011-2024. - URL: https://znanium.com/catalog/product/989135 (дата обращения: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01.04.2024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– Режим доступа: по подписке.</a:t>
            </a:r>
          </a:p>
        </p:txBody>
      </p:sp>
    </p:spTree>
    <p:extLst>
      <p:ext uri="{BB962C8B-B14F-4D97-AF65-F5344CB8AC3E}">
        <p14:creationId xmlns:p14="http://schemas.microsoft.com/office/powerpoint/2010/main" val="221418313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6010"/>
          <a:stretch/>
        </p:blipFill>
        <p:spPr>
          <a:xfrm>
            <a:off x="4048" y="-11400"/>
            <a:ext cx="9149378" cy="6858000"/>
          </a:xfrm>
          <a:prstGeom prst="rect">
            <a:avLst/>
          </a:prstGeom>
        </p:spPr>
      </p:pic>
      <p:sp>
        <p:nvSpPr>
          <p:cNvPr id="17410" name="AutoShape 2" descr="https://znanium.com/cover/0414/4148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832120" y="7937"/>
            <a:ext cx="7311880" cy="324719"/>
          </a:xfrm>
          <a:prstGeom prst="rect">
            <a:avLst/>
          </a:prstGeom>
        </p:spPr>
        <p:txBody>
          <a:bodyPr vert="horz" anchor="b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Человек поднялся в небо : </a:t>
            </a:r>
            <a:r>
              <a:rPr kumimoji="0" lang="ru-RU" sz="23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anose="020B0A04020102020204" pitchFamily="34" charset="0"/>
              </a:rPr>
              <a:t>ВИРТУАЛЬНАЯ</a:t>
            </a:r>
            <a:r>
              <a:rPr kumimoji="0" lang="ru-RU" sz="2300" b="1" i="0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ru-RU" sz="2300" b="1" i="0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anose="020B0A04020102020204" pitchFamily="34" charset="0"/>
              </a:rPr>
              <a:t>КНИЖНАЯ ВЫСТАВКА</a:t>
            </a:r>
            <a:endParaRPr kumimoji="0" lang="ru-RU" sz="23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137" y="0"/>
            <a:ext cx="1676545" cy="4328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329" y="905674"/>
            <a:ext cx="2496277" cy="37444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56886" y="1556792"/>
            <a:ext cx="56166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«Древние люди летали в космос!», «Гагарин не был первым космонавтом!», «Американцы сфальсифицировали высадку на Луну!», «Космонавты встречали инопланетян и ангелов!». Подобные заголовки часто встречаются в прессе. В них не было бы большой беды, если бы из-за порождаемых журналистами мифов не формировалось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конспирологическое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мировоззрение, отрицающее не только известную историю космонавтики, но и достижения современной науки. Космическая мифология легко опровергается фактами, но чтобы добраться до них, требуются знания и опыт. Книга Антона Первушина, писателя и научного журналиста, поможет сориентироваться в потоках информации и научиться отделять правду от вымысла. Верить или не верить мифам, каждый решает сам, но куда интереснее докопаться до истины.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7975" y="5028555"/>
            <a:ext cx="85044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Первушин, А. И. Космическая мифология: от марсианских атлантов до лунного заговора / Антон Первушин. - Москва : Альпина нон-фикшн, 2019. - 424 с. - ISBN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978-5-00139-105-0 //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ZNANIUM : электронно-библиотечная система : [сайт]. – Москва :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Знаниум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2011-2024. - URL: https://znanium.ru/catalog/product/1078473 (дата обращения: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01.04.2024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– Режим доступа: по подписке.</a:t>
            </a:r>
          </a:p>
        </p:txBody>
      </p:sp>
    </p:spTree>
    <p:extLst>
      <p:ext uri="{BB962C8B-B14F-4D97-AF65-F5344CB8AC3E}">
        <p14:creationId xmlns:p14="http://schemas.microsoft.com/office/powerpoint/2010/main" val="131270443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6010"/>
          <a:stretch/>
        </p:blipFill>
        <p:spPr>
          <a:xfrm>
            <a:off x="0" y="0"/>
            <a:ext cx="9149378" cy="6858000"/>
          </a:xfrm>
          <a:prstGeom prst="rect">
            <a:avLst/>
          </a:prstGeom>
        </p:spPr>
      </p:pic>
      <p:sp>
        <p:nvSpPr>
          <p:cNvPr id="17410" name="AutoShape 2" descr="https://znanium.com/cover/0414/4148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832120" y="7937"/>
            <a:ext cx="7311880" cy="324719"/>
          </a:xfrm>
          <a:prstGeom prst="rect">
            <a:avLst/>
          </a:prstGeom>
        </p:spPr>
        <p:txBody>
          <a:bodyPr vert="horz" anchor="b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Человек поднялся в небо : </a:t>
            </a:r>
            <a:r>
              <a:rPr kumimoji="0" lang="ru-RU" sz="23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anose="020B0A04020102020204" pitchFamily="34" charset="0"/>
              </a:rPr>
              <a:t>ВИРТУАЛЬНАЯ</a:t>
            </a:r>
            <a:r>
              <a:rPr kumimoji="0" lang="ru-RU" sz="2300" b="1" i="0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ru-RU" sz="2300" b="1" i="0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anose="020B0A04020102020204" pitchFamily="34" charset="0"/>
              </a:rPr>
              <a:t>КНИЖНАЯ ВЫСТАВКА</a:t>
            </a:r>
            <a:endParaRPr kumimoji="0" lang="ru-RU" sz="23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137" y="0"/>
            <a:ext cx="1676545" cy="4328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162" y="976505"/>
            <a:ext cx="2544283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419872" y="1058416"/>
            <a:ext cx="54726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Рано или поздно людям придется искать и осваивать пригодные для жизни миры за пределами Земли. Новая книга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Митио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Каку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одна из первых попыток составить «дорожную карту» грядущего величайшего переселения в истории человечества. Автор — известный популяризатор науки — рассматривает историю вопроса, технические аспекты и варианты будущей колонизации космоса, пишет о задачах, пока еще не имеющих решения, — от колонизации Марса и строительства заправочных станций на кометах облака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Оорта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сверхсветовых перелетов по Галактике, встречи с инопланетным разумом и обретения бессмертия как условия освоения Вселенной. Эти идеи будоражат общество, ими увлечены Илон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Маск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Джефф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Безос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Сергей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Брин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другие капитаны новых технологий, инвестирующие в решение проблем близкого и отдаленного будущего. И несомненно, их можно рассматривать как неотъемлемую часть современного мировоззрения, в формирование которого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Митио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Каку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вносит ценный вклад.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5575" y="5163745"/>
            <a:ext cx="87564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Каку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М. Будущее человечества: Колонизация Марса, путешествия к звездам и обретение бессмертия : научно-популярное издание / М.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Каку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- Москва : Альпина нон-фикшн, 2019. - 452 с. - ISBN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978-5-00139-053-4 //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ZNANIUM : электронно-библиотечная система : [сайт]. – Москва :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Знаниум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2011-2024. - URL: https://znanium.ru/catalog/product/2137175 (дата обращения: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01.04.2024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– Режим доступа: по подписке.</a:t>
            </a:r>
          </a:p>
        </p:txBody>
      </p:sp>
    </p:spTree>
    <p:extLst>
      <p:ext uri="{BB962C8B-B14F-4D97-AF65-F5344CB8AC3E}">
        <p14:creationId xmlns:p14="http://schemas.microsoft.com/office/powerpoint/2010/main" val="27241174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6010"/>
          <a:stretch/>
        </p:blipFill>
        <p:spPr>
          <a:xfrm>
            <a:off x="-21347" y="0"/>
            <a:ext cx="9149378" cy="6858000"/>
          </a:xfrm>
          <a:prstGeom prst="rect">
            <a:avLst/>
          </a:prstGeom>
        </p:spPr>
      </p:pic>
      <p:sp>
        <p:nvSpPr>
          <p:cNvPr id="17410" name="AutoShape 2" descr="https://znanium.com/cover/0414/4148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832120" y="7937"/>
            <a:ext cx="7311880" cy="324719"/>
          </a:xfrm>
          <a:prstGeom prst="rect">
            <a:avLst/>
          </a:prstGeom>
        </p:spPr>
        <p:txBody>
          <a:bodyPr vert="horz" anchor="b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Человек поднялся в небо : </a:t>
            </a:r>
            <a:r>
              <a:rPr kumimoji="0" lang="ru-RU" sz="23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anose="020B0A04020102020204" pitchFamily="34" charset="0"/>
              </a:rPr>
              <a:t>ВИРТУАЛЬНАЯ</a:t>
            </a:r>
            <a:r>
              <a:rPr kumimoji="0" lang="ru-RU" sz="2300" b="1" i="0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ru-RU" sz="2300" b="1" i="0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anose="020B0A04020102020204" pitchFamily="34" charset="0"/>
              </a:rPr>
              <a:t>КНИЖНАЯ ВЫСТАВКА</a:t>
            </a:r>
            <a:endParaRPr kumimoji="0" lang="ru-RU" sz="23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137" y="0"/>
            <a:ext cx="1676545" cy="4328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75" y="684970"/>
            <a:ext cx="3000333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707904" y="1074542"/>
            <a:ext cx="508103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Однажды люди научатся жить на Титане, самом крупном спутнике Сатурна. Этими словами начинается книга «За пределами Земли», написанная планетологом Амандой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Хендрикс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научным журналистом Чарльзом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Уолфортом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Не на Марсе, как считалось долгие годы, а именно на Титане, с его плотной атмосферой, щадящим климатом и неисчерпаемыми запасами топлива и воды, возможно создание автономной колонии. Аргументируя свою точку зрения, ученый и журналист показывают не только неизбежность и заманчивые перспективы освоения планет и спутников Солнечной системы, но и болевые точки государственного и коммерческого освоения космоса, политические, бюрократические и научные проблемы, которые препятствуют покорению иных миров. И все же это реальная перспектива, а не фантастический сценарий, убеждены авторы и заражают своей верой читателя.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5575" y="5181988"/>
            <a:ext cx="87007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Уолфорт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Ч. За пределами Земли: В поисках нового дома в Солнечной системе : научно-популярное издание / Ч.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Уолфорт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А.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Хендрикс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- Москва : Альпина нон-фикшн, 2018. - 400 с. - ISBN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978-5-91671-776-1 //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ZNANIUM : электронно-библиотечная система : [сайт]. – Москва :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Знаниум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2011-2024. - URL: https://znanium.ru/catalog/product/2136854 (дата обращения: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01.04.2024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– Режим доступа: по подписке.</a:t>
            </a:r>
          </a:p>
        </p:txBody>
      </p:sp>
    </p:spTree>
    <p:extLst>
      <p:ext uri="{BB962C8B-B14F-4D97-AF65-F5344CB8AC3E}">
        <p14:creationId xmlns:p14="http://schemas.microsoft.com/office/powerpoint/2010/main" val="359204405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6010"/>
          <a:stretch/>
        </p:blipFill>
        <p:spPr>
          <a:xfrm>
            <a:off x="-21347" y="0"/>
            <a:ext cx="9149378" cy="6858000"/>
          </a:xfrm>
          <a:prstGeom prst="rect">
            <a:avLst/>
          </a:prstGeom>
        </p:spPr>
      </p:pic>
      <p:sp>
        <p:nvSpPr>
          <p:cNvPr id="17410" name="AutoShape 2" descr="https://znanium.com/cover/0414/4148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832120" y="7937"/>
            <a:ext cx="7311880" cy="324719"/>
          </a:xfrm>
          <a:prstGeom prst="rect">
            <a:avLst/>
          </a:prstGeom>
        </p:spPr>
        <p:txBody>
          <a:bodyPr vert="horz" anchor="b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Человек поднялся в небо : </a:t>
            </a:r>
            <a:r>
              <a:rPr kumimoji="0" lang="ru-RU" sz="23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anose="020B0A04020102020204" pitchFamily="34" charset="0"/>
              </a:rPr>
              <a:t>ВИРТУАЛЬНАЯ</a:t>
            </a:r>
            <a:r>
              <a:rPr kumimoji="0" lang="ru-RU" sz="2300" b="1" i="0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ru-RU" sz="2300" b="1" i="0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anose="020B0A04020102020204" pitchFamily="34" charset="0"/>
              </a:rPr>
              <a:t>КНИЖНАЯ ВЫСТАВКА</a:t>
            </a:r>
            <a:endParaRPr kumimoji="0" lang="ru-RU" sz="23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137" y="0"/>
            <a:ext cx="1676545" cy="4328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75" y="961850"/>
            <a:ext cx="2823224" cy="4051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413635" y="1556792"/>
            <a:ext cx="543195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«Космос» — одна из самых продаваемых научно-популярных книг всех времен. В ней прослеживается почти четырнадцать миллиардов лет космической эволюции, превративших материю в сознание, и исследуются такие темы, как происхождение жизни, человеческий мозг, египетские иероглифы, миссии космических кораблей, смерть Солнца, эволюция галактик, а также обстоятельства и личности, которые помогли сформировать современную науку. Саган раскрывает перед нами сверкающий голубой мир, населенный формой жизни, которая только начинает познавать себя и бескрайний океан космоса. Написанная просто и ясно, книга дает целостный взгляд на прошлое, настоящее и будущее Вселенной, жизни на Земле и человеческих цивилизаций. Это важный классический труд, проверенный временем и наукой.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0732" y="5350862"/>
            <a:ext cx="83852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Саган, К. Космос / Карл Саган ; пер. с англ. - Москва : Альпина нон-фикшн, 2020. - 648 с. - (Серия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Alpina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Popular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- ISBN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978-5-00139-142-5 //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ZNANIUM : электронно-библиотечная система : [сайт]. – Москва :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Знаниум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2011-2024. - URL: https://znanium.com/catalog/product/1221014 (дата обращения: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01.04.2024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– Режим доступа: по подписке.</a:t>
            </a:r>
          </a:p>
        </p:txBody>
      </p:sp>
    </p:spTree>
    <p:extLst>
      <p:ext uri="{BB962C8B-B14F-4D97-AF65-F5344CB8AC3E}">
        <p14:creationId xmlns:p14="http://schemas.microsoft.com/office/powerpoint/2010/main" val="275511928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6010"/>
          <a:stretch/>
        </p:blipFill>
        <p:spPr>
          <a:xfrm>
            <a:off x="-21347" y="0"/>
            <a:ext cx="9149378" cy="6858000"/>
          </a:xfrm>
          <a:prstGeom prst="rect">
            <a:avLst/>
          </a:prstGeom>
        </p:spPr>
      </p:pic>
      <p:sp>
        <p:nvSpPr>
          <p:cNvPr id="17410" name="AutoShape 2" descr="https://znanium.com/cover/0414/4148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832120" y="7937"/>
            <a:ext cx="7311880" cy="324719"/>
          </a:xfrm>
          <a:prstGeom prst="rect">
            <a:avLst/>
          </a:prstGeom>
        </p:spPr>
        <p:txBody>
          <a:bodyPr vert="horz" anchor="b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Человек поднялся в небо : </a:t>
            </a:r>
            <a:r>
              <a:rPr kumimoji="0" lang="ru-RU" sz="23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anose="020B0A04020102020204" pitchFamily="34" charset="0"/>
              </a:rPr>
              <a:t>ВИРТУАЛЬНАЯ</a:t>
            </a:r>
            <a:r>
              <a:rPr kumimoji="0" lang="ru-RU" sz="2300" b="1" i="0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ru-RU" sz="2300" b="1" i="0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anose="020B0A04020102020204" pitchFamily="34" charset="0"/>
              </a:rPr>
              <a:t>КНИЖНАЯ ВЫСТАВКА</a:t>
            </a:r>
            <a:endParaRPr kumimoji="0" lang="ru-RU" sz="23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137" y="0"/>
            <a:ext cx="1676545" cy="4328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490" y="989585"/>
            <a:ext cx="2903548" cy="3600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48491" y="1276770"/>
            <a:ext cx="5472608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 книга — рассказ о фундаментальной научной картине мира в развитии от более наглядного к более абстрактному: от брошенного камня до объяснения уравнений Эйнштейна и </a:t>
            </a:r>
            <a:r>
              <a:rPr lang="ru-RU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Шрёдингера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Человек разбирается в устройстве Вселенной, наблюдая за движением, догадываясь о правилах, которые регулируют все, что происходит, и получая подсказки о скрытых частях мира или о новых правилах из несоответствий между ожидаемым и реальным движением: знаменитые примеры включают предсказанное существование Нептуна, Планеты 9 и невидимого вещества в галактиках, причины ускоренного расширения Вселенной, квантовую природу теплового излучения. В книге обсуждаются функционирование Солнечной системы и возможности путешествий по ней; взаимоотношения пространства, времени и движения в специальной теории относительности и определяемые ими проблемы галактических перелетов; общая теория относительности и ее эффекты, включая </a:t>
            </a:r>
            <a:r>
              <a:rPr lang="ru-RU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некеплеровы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орбиты, замедление времени, гравитационные волны и экзотические способы сверхсветового перемещения; энтропия как незнание о микроскопическом движении и ее приложения от тепловых машин до демона Максвелла и черных дыр; квантовая механика, включая прохождение сквозь стены, уникальность устройства атомов, запутанность и интерпретации, призванные прояснить состояние кошки </a:t>
            </a:r>
            <a:r>
              <a:rPr lang="ru-RU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Шрёдингера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 правилам нашей Вселенной в ней невозможен покой, и читателю предстоит оценить ее беспокойное разнообразие.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0746" y="5067335"/>
            <a:ext cx="85451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Семихатов, А. Всё, что движется: Прогулки по беспокойной Вселенной от космических орбит до квантовых полей : научно-популярное издание / А. Семихатов. - Москва : Альпина нон-фикшн, 2022. - 628 с. - ISBN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978-5-00139-749-6 //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ZNANIUM : электронно-библиотечная система : [сайт]. – Москва :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Знаниум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2011-2024. - URL: https://znanium.ru/catalog/product/2138682 (дата обращения: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01.04.2024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– Режим доступа: по подписке.</a:t>
            </a:r>
          </a:p>
        </p:txBody>
      </p:sp>
    </p:spTree>
    <p:extLst>
      <p:ext uri="{BB962C8B-B14F-4D97-AF65-F5344CB8AC3E}">
        <p14:creationId xmlns:p14="http://schemas.microsoft.com/office/powerpoint/2010/main" val="339375938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6010"/>
          <a:stretch/>
        </p:blipFill>
        <p:spPr>
          <a:xfrm>
            <a:off x="-21347" y="0"/>
            <a:ext cx="9149378" cy="6858000"/>
          </a:xfrm>
          <a:prstGeom prst="rect">
            <a:avLst/>
          </a:prstGeom>
        </p:spPr>
      </p:pic>
      <p:sp>
        <p:nvSpPr>
          <p:cNvPr id="17410" name="AutoShape 2" descr="https://znanium.com/cover/0414/4148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832120" y="7937"/>
            <a:ext cx="7311880" cy="324719"/>
          </a:xfrm>
          <a:prstGeom prst="rect">
            <a:avLst/>
          </a:prstGeom>
        </p:spPr>
        <p:txBody>
          <a:bodyPr vert="horz" anchor="b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Человек поднялся в небо : </a:t>
            </a:r>
            <a:r>
              <a:rPr kumimoji="0" lang="ru-RU" sz="23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anose="020B0A04020102020204" pitchFamily="34" charset="0"/>
              </a:rPr>
              <a:t>ВИРТУАЛЬНАЯ</a:t>
            </a:r>
            <a:r>
              <a:rPr kumimoji="0" lang="ru-RU" sz="2300" b="1" i="0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ru-RU" sz="2300" b="1" i="0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anose="020B0A04020102020204" pitchFamily="34" charset="0"/>
              </a:rPr>
              <a:t>КНИЖНАЯ ВЫСТАВКА</a:t>
            </a:r>
            <a:endParaRPr kumimoji="0" lang="ru-RU" sz="23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137" y="0"/>
            <a:ext cx="1676545" cy="4328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950" y="1196752"/>
            <a:ext cx="2384371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034565" y="1844824"/>
            <a:ext cx="58088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Мечта каждого астронома — открыть новую планету. Раньше это случалось редко: одна-две за столетие. Но в последнее время планеты открывают часто: в среднем по три большие планеты за неделю, ну а мелких — по сотне за ночь! В книге рассказано о том, как велись и ведутся поиски больших и маленьких планет в Солнечной системе и вдали от неё, какая техника для этого используется, что помогает и что мешает астрономам в этой работе. Рассказано, как дают планетам имена и какие открытия ждут нас впереди. В приложении приведены точные данные о планетах, созвездиях и крупнейших телескопах. Книга предназначена старшеклассникам, учителям и студентам, а так-же всем любителям астрономии.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7975" y="5166087"/>
            <a:ext cx="84061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Сурдин, В. Г. Разведка далёких планет : научно-популярное издание / В. Г. Сурдин. - 5-е изд.,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испр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и доп. - Москва : ФИЗМАТЛИТ, 2022. - 364 с. - ISBN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978-5-9221-1946-7 //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ZNANIUM : электронно-библиотечная система : [сайт]. – Москва :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Знаниум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2011-2024. - URL: https://znanium.com/catalog/product/2124284 (дата обращения: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01.04.2024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– Режим доступа: по подписке.</a:t>
            </a:r>
          </a:p>
        </p:txBody>
      </p:sp>
    </p:spTree>
    <p:extLst>
      <p:ext uri="{BB962C8B-B14F-4D97-AF65-F5344CB8AC3E}">
        <p14:creationId xmlns:p14="http://schemas.microsoft.com/office/powerpoint/2010/main" val="202488504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6010"/>
          <a:stretch/>
        </p:blipFill>
        <p:spPr>
          <a:xfrm>
            <a:off x="0" y="0"/>
            <a:ext cx="9149378" cy="6858000"/>
          </a:xfrm>
          <a:prstGeom prst="rect">
            <a:avLst/>
          </a:prstGeom>
        </p:spPr>
      </p:pic>
      <p:sp>
        <p:nvSpPr>
          <p:cNvPr id="17410" name="AutoShape 2" descr="https://znanium.com/cover/0414/4148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832120" y="7937"/>
            <a:ext cx="7311880" cy="324719"/>
          </a:xfrm>
          <a:prstGeom prst="rect">
            <a:avLst/>
          </a:prstGeom>
        </p:spPr>
        <p:txBody>
          <a:bodyPr vert="horz" anchor="b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Человек поднялся в небо : </a:t>
            </a:r>
            <a:r>
              <a:rPr kumimoji="0" lang="ru-RU" sz="23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anose="020B0A04020102020204" pitchFamily="34" charset="0"/>
              </a:rPr>
              <a:t>ВИРТУАЛЬНАЯ</a:t>
            </a:r>
            <a:r>
              <a:rPr kumimoji="0" lang="ru-RU" sz="2300" b="1" i="0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ru-RU" sz="2300" b="1" i="0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anose="020B0A04020102020204" pitchFamily="34" charset="0"/>
              </a:rPr>
              <a:t>КНИЖНАЯ ВЫСТАВКА</a:t>
            </a:r>
            <a:endParaRPr kumimoji="0" lang="ru-RU" sz="23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137" y="0"/>
            <a:ext cx="1676545" cy="43285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67944" y="1844824"/>
            <a:ext cx="472713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книге собрана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систематизирована краткая информация о полетах автоматических межпланетных станций (АМС), включая отработочные и неудачные запуски, а также об автоматических самоходных станциях, доставленных на Луну и планеты Солнечной системы. Справочник охватывает период с 1958 по 2022 годы. Для научных и практических работников, интересующихся ракетной техникой и космонавтикой. Может быть полезно студентам и аспирантам ракетно-космических направлений подготовки.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82" y="884253"/>
            <a:ext cx="2769475" cy="3960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55575" y="5230210"/>
            <a:ext cx="87196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Карфидов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В. Ю. Полеты автоматических станций к Луне и планетам : справочник / В. Ю.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Карфидов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- Москва ; Вологда : Инфра-Инженерия, 2023. - 356 с. - ISBN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978-5-9729-1404-3 //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ZNANIUM : электронно-библиотечная система : [сайт]. – Москва :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Знаниум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2011-2024. - URL: https://znanium.com/catalog/product/2096904 (дата обращения: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01.04.2024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– Режим доступа: по подписке.</a:t>
            </a:r>
          </a:p>
        </p:txBody>
      </p:sp>
    </p:spTree>
    <p:extLst>
      <p:ext uri="{BB962C8B-B14F-4D97-AF65-F5344CB8AC3E}">
        <p14:creationId xmlns:p14="http://schemas.microsoft.com/office/powerpoint/2010/main" val="165390235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6010"/>
          <a:stretch/>
        </p:blipFill>
        <p:spPr>
          <a:xfrm>
            <a:off x="-21347" y="0"/>
            <a:ext cx="9149378" cy="6858000"/>
          </a:xfrm>
          <a:prstGeom prst="rect">
            <a:avLst/>
          </a:prstGeom>
        </p:spPr>
      </p:pic>
      <p:sp>
        <p:nvSpPr>
          <p:cNvPr id="17410" name="AutoShape 2" descr="https://znanium.com/cover/0414/4148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832120" y="7937"/>
            <a:ext cx="7311880" cy="324719"/>
          </a:xfrm>
          <a:prstGeom prst="rect">
            <a:avLst/>
          </a:prstGeom>
        </p:spPr>
        <p:txBody>
          <a:bodyPr vert="horz" anchor="b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Человек поднялся в небо : </a:t>
            </a:r>
            <a:r>
              <a:rPr kumimoji="0" lang="ru-RU" sz="23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anose="020B0A04020102020204" pitchFamily="34" charset="0"/>
              </a:rPr>
              <a:t>ВИРТУАЛЬНАЯ</a:t>
            </a:r>
            <a:r>
              <a:rPr kumimoji="0" lang="ru-RU" sz="2300" b="1" i="0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ru-RU" sz="2300" b="1" i="0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anose="020B0A04020102020204" pitchFamily="34" charset="0"/>
              </a:rPr>
              <a:t>КНИЖНАЯ ВЫСТАВКА</a:t>
            </a:r>
            <a:endParaRPr kumimoji="0" lang="ru-RU" sz="23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137" y="0"/>
            <a:ext cx="1676545" cy="4328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943" y="872716"/>
            <a:ext cx="2645192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392551" y="1097316"/>
            <a:ext cx="55533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книге «Разведчики внешних планет: путешествие "Пионеров" и "Вояджеров" от Земли до Нептуна и далее» Игорь Лисов в захватывающих подробностях излагает историю подготовки, планирования, финансирования, запусков и полетов «Пионеров» и «Вояджеров» — космических аппаратов, миссией которых являлось исследование планет внешней Солнечной системы. Эти экспедиции позволили получить невероятно ценную информацию о Юпитере, Сатурне, Уране и Нептуне — небесных телах, знания человечества о которых прежде были весьма поверхностными. Два «Вояджера» и по сей день находятся в полете: постепенно теряя мощность, они перестают подавать сигналы и уходят все дальше от Земли, за пределы Солнечной системы. Этим кораблям никогда не суждено вернуться назад, однако на своем борту «Вояджеры» несут послания землян неземным цивилизациям — на случай, если такая встреча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когда-нибудь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состоится.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6127" y="4962543"/>
            <a:ext cx="88023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Лисов, И. А. Разведчики внешних планет: Путешествие «Пионеров» и «Вояджеров» от Земли до Нептуна и далее : научно-популярное издание / И. А. Лисов. - Москва : Альпина нон-фикшн, 2022. - 542 с. - ISBN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978-5-00139-335-1 //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ZNANIUM : электронно-библиотечная система : [сайт]. – Москва :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Знаниум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2011-2024. - URL: https://znanium.com/catalog/product/1904831 (дата обращения: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01.04.2024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– Режим доступа: по подписке.</a:t>
            </a:r>
          </a:p>
        </p:txBody>
      </p:sp>
    </p:spTree>
    <p:extLst>
      <p:ext uri="{BB962C8B-B14F-4D97-AF65-F5344CB8AC3E}">
        <p14:creationId xmlns:p14="http://schemas.microsoft.com/office/powerpoint/2010/main" val="28577100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6010"/>
          <a:stretch/>
        </p:blipFill>
        <p:spPr>
          <a:xfrm>
            <a:off x="-21347" y="0"/>
            <a:ext cx="9149378" cy="6858000"/>
          </a:xfrm>
          <a:prstGeom prst="rect">
            <a:avLst/>
          </a:prstGeom>
        </p:spPr>
      </p:pic>
      <p:sp>
        <p:nvSpPr>
          <p:cNvPr id="17410" name="AutoShape 2" descr="https://znanium.com/cover/0414/4148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832120" y="7937"/>
            <a:ext cx="7311880" cy="324719"/>
          </a:xfrm>
          <a:prstGeom prst="rect">
            <a:avLst/>
          </a:prstGeom>
        </p:spPr>
        <p:txBody>
          <a:bodyPr vert="horz" anchor="b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Человек поднялся в небо : </a:t>
            </a:r>
            <a:r>
              <a:rPr kumimoji="0" lang="ru-RU" sz="23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anose="020B0A04020102020204" pitchFamily="34" charset="0"/>
              </a:rPr>
              <a:t>ВИРТУАЛЬНАЯ</a:t>
            </a:r>
            <a:r>
              <a:rPr kumimoji="0" lang="ru-RU" sz="2300" b="1" i="0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ru-RU" sz="2300" b="1" i="0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anose="020B0A04020102020204" pitchFamily="34" charset="0"/>
              </a:rPr>
              <a:t>КНИЖНАЯ ВЫСТАВКА</a:t>
            </a:r>
            <a:endParaRPr kumimoji="0" lang="ru-RU" sz="23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137" y="0"/>
            <a:ext cx="1676545" cy="4328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951" y="1060710"/>
            <a:ext cx="2636913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563888" y="1844824"/>
            <a:ext cx="516945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справочнике собрана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систематизирована краткая информация о космических полетах пилотируемых кораблей, о запусках орбитальных станций и беспилотных грузовых кораблей, включая отработочные и неудачные запуски, а также информация о наборах в отряды космонавтов. Приводятся статистические данные по полетам космонавтов и по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внекорабельной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деятельности (выходы в открытый космос). Справочник охватывает период с 1959 по 2021 годы. Для научных и практических работников, интересующихся ракетной техникой и космонавтикой.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8765" y="5146536"/>
            <a:ext cx="86291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Карфидов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В. Ю. Пилотируемые космические полеты : справочник / В. Ю.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Карфидов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- Москва ; Вологда : Инфра-Инженерия, 2022. - 816 с. - ISBN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978-5-9729-1009-0 //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ZNANIUM : электронно-библиотечная система : [сайт]. – Москва :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Знаниум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2011-2024. - URL: https://znanium.com/catalog/product/1903246 (дата обращения: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01.04.2024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– Режим доступа: по подписке.</a:t>
            </a:r>
          </a:p>
        </p:txBody>
      </p:sp>
    </p:spTree>
    <p:extLst>
      <p:ext uri="{BB962C8B-B14F-4D97-AF65-F5344CB8AC3E}">
        <p14:creationId xmlns:p14="http://schemas.microsoft.com/office/powerpoint/2010/main" val="298193490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6010"/>
          <a:stretch/>
        </p:blipFill>
        <p:spPr>
          <a:xfrm>
            <a:off x="-21347" y="0"/>
            <a:ext cx="9149378" cy="6858000"/>
          </a:xfrm>
          <a:prstGeom prst="rect">
            <a:avLst/>
          </a:prstGeom>
        </p:spPr>
      </p:pic>
      <p:sp>
        <p:nvSpPr>
          <p:cNvPr id="17410" name="AutoShape 2" descr="https://znanium.com/cover/0414/4148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832120" y="7937"/>
            <a:ext cx="7311880" cy="324719"/>
          </a:xfrm>
          <a:prstGeom prst="rect">
            <a:avLst/>
          </a:prstGeom>
        </p:spPr>
        <p:txBody>
          <a:bodyPr vert="horz" anchor="b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Человек поднялся в небо : </a:t>
            </a:r>
            <a:r>
              <a:rPr kumimoji="0" lang="ru-RU" sz="23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anose="020B0A04020102020204" pitchFamily="34" charset="0"/>
              </a:rPr>
              <a:t>ВИРТУАЛЬНАЯ</a:t>
            </a:r>
            <a:r>
              <a:rPr kumimoji="0" lang="ru-RU" sz="2300" b="1" i="0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ru-RU" sz="2300" b="1" i="0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anose="020B0A04020102020204" pitchFamily="34" charset="0"/>
              </a:rPr>
              <a:t>КНИЖНАЯ ВЫСТАВКА</a:t>
            </a:r>
            <a:endParaRPr kumimoji="0" lang="ru-RU" sz="23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137" y="0"/>
            <a:ext cx="1676545" cy="4328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52" y="750689"/>
            <a:ext cx="3024336" cy="453650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56359" y="5336113"/>
            <a:ext cx="86565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Батурин, Ю. М. Властелины бесконечности: Космонавт о профессии и судьбе : научно-популярное издание / Ю. М. Батурин. - Москва : Альпина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Паблишер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2018. - 676 с. - ISBN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978-5-9614-0801-0 //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ZNANIUM : электронно-библиотечная система : [сайт]. – Москва :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Знаниум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2011-2024. - URL: https://znanium.ru/catalog/product/2137167 (дата обращения: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01.04.2024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– Режим доступа: по подписке.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806143" y="1484784"/>
            <a:ext cx="486003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 книга о космосе как тысячелетней мечте, как путеводной звезде и как испытании. Зачем люди стремятся в космос? На какие вопросы ищут ответы? Как отбирают в космонавты и как их готовят к полету? Что означает формула «здоровье как у космонавта»? Испытывают ли космонавты страх? Что космонавты делают на борту и в открытом космосе? Какими возвращаются? Чему космос способен научить и как можно применять эти знания на Земле? Наконец, в чем суть профессии «космонавт»? На эти и многие другие вопросы отвечает летчик- космонавт России Юрий Батурин. Автор рассказывает и о своем пути в космонавты. Книга иллюстрирована рисунками, схемами и фотографиями, сделанными автором в космосе.</a:t>
            </a:r>
          </a:p>
        </p:txBody>
      </p:sp>
    </p:spTree>
    <p:extLst>
      <p:ext uri="{BB962C8B-B14F-4D97-AF65-F5344CB8AC3E}">
        <p14:creationId xmlns:p14="http://schemas.microsoft.com/office/powerpoint/2010/main" val="129317692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6010"/>
          <a:stretch/>
        </p:blipFill>
        <p:spPr>
          <a:xfrm>
            <a:off x="-22538" y="-16679"/>
            <a:ext cx="9149378" cy="6858000"/>
          </a:xfrm>
          <a:prstGeom prst="rect">
            <a:avLst/>
          </a:prstGeom>
        </p:spPr>
      </p:pic>
      <p:sp>
        <p:nvSpPr>
          <p:cNvPr id="17410" name="AutoShape 2" descr="https://znanium.com/cover/0414/4148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832120" y="7937"/>
            <a:ext cx="7311880" cy="324719"/>
          </a:xfrm>
          <a:prstGeom prst="rect">
            <a:avLst/>
          </a:prstGeom>
        </p:spPr>
        <p:txBody>
          <a:bodyPr vert="horz" anchor="b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Человек поднялся в небо : </a:t>
            </a:r>
            <a:r>
              <a:rPr kumimoji="0" lang="ru-RU" sz="23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anose="020B0A04020102020204" pitchFamily="34" charset="0"/>
              </a:rPr>
              <a:t>ВИРТУАЛЬНАЯ</a:t>
            </a:r>
            <a:r>
              <a:rPr kumimoji="0" lang="ru-RU" sz="2300" b="1" i="0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ru-RU" sz="2300" b="1" i="0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anose="020B0A04020102020204" pitchFamily="34" charset="0"/>
              </a:rPr>
              <a:t>КНИЖНАЯ ВЫСТАВКА</a:t>
            </a:r>
            <a:endParaRPr kumimoji="0" lang="ru-RU" sz="23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137" y="0"/>
            <a:ext cx="1676545" cy="4328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935" y="848665"/>
            <a:ext cx="2803404" cy="40088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86778" y="1700808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Книга задумана первой в ряду книг о проектах по колонизации космоса и посвящена </a:t>
            </a:r>
            <a:r>
              <a:rPr lang="ru-RU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безракетным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космически стартам, определяющим сегодня скорее жанр «инженерной фантастики». В ней рассказывается о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современной космической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промышленности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транспортной эффективности ракетных и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безракетных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космических стартов на основе различных физических принципов, а также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исторических этапах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инженерных изысканий этого направления.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Книга рассчитана на широкий круг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читателей, исследователей, любителей космической техники и разработчиков объектов космической индустрии, изобретателей.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5575" y="5206603"/>
            <a:ext cx="89079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Власов, В. К.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Безракетный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космический старт : научно-популярное издание / В. К. Власов, В. К. Власов. - Москва ; Вологда : Инфра-Инженерия, 2023. - 108 с. - ISBN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978-5-9729-1372-5 //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ZNANIUM : электронно-библиотечная система : [сайт]. – Москва :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Знаниум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2011-2024. - URL: https://znanium.com/catalog/product/2092465 (дата обращения: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01.04.2024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– Режим доступа: по подписке.</a:t>
            </a:r>
          </a:p>
        </p:txBody>
      </p:sp>
    </p:spTree>
    <p:extLst>
      <p:ext uri="{BB962C8B-B14F-4D97-AF65-F5344CB8AC3E}">
        <p14:creationId xmlns:p14="http://schemas.microsoft.com/office/powerpoint/2010/main" val="336073108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1856</TotalTime>
  <Words>3136</Words>
  <Application>Microsoft Office PowerPoint</Application>
  <PresentationFormat>Экран (4:3)</PresentationFormat>
  <Paragraphs>56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Century Gothic</vt:lpstr>
      <vt:lpstr>Wingdings 2</vt:lpstr>
      <vt:lpstr>Wingdings 3</vt:lpstr>
      <vt:lpstr>Ион (конференц-зал)</vt:lpstr>
      <vt:lpstr>Человек поднялся в небо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ЗТТиЭ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bib-u</dc:creator>
  <cp:lastModifiedBy>библиотека</cp:lastModifiedBy>
  <cp:revision>160</cp:revision>
  <dcterms:created xsi:type="dcterms:W3CDTF">2017-03-16T04:26:10Z</dcterms:created>
  <dcterms:modified xsi:type="dcterms:W3CDTF">2024-04-10T07:00:00Z</dcterms:modified>
</cp:coreProperties>
</file>